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75" r:id="rId2"/>
    <p:sldId id="290" r:id="rId3"/>
    <p:sldId id="291" r:id="rId4"/>
    <p:sldId id="292" r:id="rId5"/>
    <p:sldId id="296" r:id="rId6"/>
    <p:sldId id="294" r:id="rId7"/>
    <p:sldId id="297" r:id="rId8"/>
    <p:sldId id="295" r:id="rId9"/>
    <p:sldId id="299" r:id="rId10"/>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0033"/>
    <a:srgbClr val="FE6813"/>
    <a:srgbClr val="517ADF"/>
    <a:srgbClr val="FBFBFF"/>
    <a:srgbClr val="60B12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619"/>
    <p:restoredTop sz="92952"/>
  </p:normalViewPr>
  <p:slideViewPr>
    <p:cSldViewPr snapToGrid="0" snapToObjects="1">
      <p:cViewPr varScale="1">
        <p:scale>
          <a:sx n="86" d="100"/>
          <a:sy n="86" d="100"/>
        </p:scale>
        <p:origin x="248" y="9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4BBA79-E1A5-B94B-8CF4-1F393F746062}" type="datetimeFigureOut">
              <a:rPr lang="es-ES_tradnl" smtClean="0"/>
              <a:t>4/4/22</a:t>
            </a:fld>
            <a:endParaRPr lang="es-ES_tradn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7112DB-46AC-4148-859A-F7C99B82E4B7}" type="slidenum">
              <a:rPr lang="es-ES_tradnl" smtClean="0"/>
              <a:t>‹Nº›</a:t>
            </a:fld>
            <a:endParaRPr lang="es-ES_tradnl"/>
          </a:p>
        </p:txBody>
      </p:sp>
    </p:spTree>
    <p:extLst>
      <p:ext uri="{BB962C8B-B14F-4D97-AF65-F5344CB8AC3E}">
        <p14:creationId xmlns:p14="http://schemas.microsoft.com/office/powerpoint/2010/main" val="3831221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5"/>
          </p:nvPr>
        </p:nvSpPr>
        <p:spPr/>
        <p:txBody>
          <a:bodyPr/>
          <a:lstStyle/>
          <a:p>
            <a:fld id="{377112DB-46AC-4148-859A-F7C99B82E4B7}" type="slidenum">
              <a:rPr lang="es-ES_tradnl" smtClean="0"/>
              <a:t>1</a:t>
            </a:fld>
            <a:endParaRPr lang="es-ES_tradnl"/>
          </a:p>
        </p:txBody>
      </p:sp>
    </p:spTree>
    <p:extLst>
      <p:ext uri="{BB962C8B-B14F-4D97-AF65-F5344CB8AC3E}">
        <p14:creationId xmlns:p14="http://schemas.microsoft.com/office/powerpoint/2010/main" val="4070805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dirty="0"/>
              <a:t>Este ultimo es muy importante y merece que lo revisemos en detalle. </a:t>
            </a:r>
          </a:p>
        </p:txBody>
      </p:sp>
      <p:sp>
        <p:nvSpPr>
          <p:cNvPr id="4" name="Marcador de número de diapositiva 3"/>
          <p:cNvSpPr>
            <a:spLocks noGrp="1"/>
          </p:cNvSpPr>
          <p:nvPr>
            <p:ph type="sldNum" sz="quarter" idx="5"/>
          </p:nvPr>
        </p:nvSpPr>
        <p:spPr/>
        <p:txBody>
          <a:bodyPr/>
          <a:lstStyle/>
          <a:p>
            <a:fld id="{377112DB-46AC-4148-859A-F7C99B82E4B7}" type="slidenum">
              <a:rPr lang="es-ES_tradnl" smtClean="0"/>
              <a:t>4</a:t>
            </a:fld>
            <a:endParaRPr lang="es-ES_tradnl"/>
          </a:p>
        </p:txBody>
      </p:sp>
    </p:spTree>
    <p:extLst>
      <p:ext uri="{BB962C8B-B14F-4D97-AF65-F5344CB8AC3E}">
        <p14:creationId xmlns:p14="http://schemas.microsoft.com/office/powerpoint/2010/main" val="1420209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dirty="0"/>
              <a:t>Hay 3 tipos de forma de pago.</a:t>
            </a:r>
          </a:p>
          <a:p>
            <a:r>
              <a:rPr lang="es-ES_tradnl" dirty="0"/>
              <a:t> La primera es al contado: esta se debe realizar cuando al momento que estoy emitiendo la factura ya cuenta con la totalidad del pago. Por ende, la transacción se realizó, y esta conforme tanto por el emisor como el receptor. El </a:t>
            </a:r>
            <a:r>
              <a:rPr lang="es-ES_tradnl" dirty="0" err="1"/>
              <a:t>retail</a:t>
            </a:r>
            <a:r>
              <a:rPr lang="es-ES_tradnl" dirty="0"/>
              <a:t> principalmente factura de esta forma. </a:t>
            </a:r>
            <a:r>
              <a:rPr lang="es-ES_tradnl" dirty="0" err="1"/>
              <a:t>Ej</a:t>
            </a:r>
            <a:r>
              <a:rPr lang="es-ES_tradnl" dirty="0"/>
              <a:t>: </a:t>
            </a:r>
            <a:r>
              <a:rPr lang="es-ES_tradnl" dirty="0" err="1"/>
              <a:t>Sofimac</a:t>
            </a:r>
            <a:r>
              <a:rPr lang="es-ES_tradnl" dirty="0"/>
              <a:t>, cuando compras y solicitas facturas, debes cancelar en el acto. </a:t>
            </a:r>
          </a:p>
          <a:p>
            <a:endParaRPr lang="es-ES_tradnl" dirty="0"/>
          </a:p>
          <a:p>
            <a:r>
              <a:rPr lang="es-ES_tradnl" dirty="0"/>
              <a:t>La siguiente es a crédito: yo debo realizar este tipo de factura cuando presto un servicio o producto y el pago o parte del pago la recibiré en el futuro, ya sea una semana o un mes. Es decir, el receptor de la factura tienen un saldo insoluto conmigo, y por ende la cobranza toma un rol importante. Un ejemplo clásico son las empresas que arriendan maquinarias, prestan el servicio y luego de 30 días reciben el dinero por este. En este tipo de facturas nos vamos a enfocar pues son las únicas que requieren una gestión de cobranza. </a:t>
            </a:r>
            <a:br>
              <a:rPr lang="es-ES_tradnl" dirty="0"/>
            </a:br>
            <a:br>
              <a:rPr lang="es-ES_tradnl" dirty="0"/>
            </a:br>
            <a:r>
              <a:rPr lang="es-ES_tradnl" dirty="0"/>
              <a:t>El tercero tipo son venta sin costo, entrega el articulo o servicio de forma gratuita. </a:t>
            </a:r>
          </a:p>
          <a:p>
            <a:endParaRPr lang="es-ES_tradnl" dirty="0"/>
          </a:p>
        </p:txBody>
      </p:sp>
      <p:sp>
        <p:nvSpPr>
          <p:cNvPr id="4" name="Marcador de número de diapositiva 3"/>
          <p:cNvSpPr>
            <a:spLocks noGrp="1"/>
          </p:cNvSpPr>
          <p:nvPr>
            <p:ph type="sldNum" sz="quarter" idx="5"/>
          </p:nvPr>
        </p:nvSpPr>
        <p:spPr/>
        <p:txBody>
          <a:bodyPr/>
          <a:lstStyle/>
          <a:p>
            <a:fld id="{377112DB-46AC-4148-859A-F7C99B82E4B7}" type="slidenum">
              <a:rPr lang="es-ES_tradnl" smtClean="0"/>
              <a:t>5</a:t>
            </a:fld>
            <a:endParaRPr lang="es-ES_tradnl"/>
          </a:p>
        </p:txBody>
      </p:sp>
    </p:spTree>
    <p:extLst>
      <p:ext uri="{BB962C8B-B14F-4D97-AF65-F5344CB8AC3E}">
        <p14:creationId xmlns:p14="http://schemas.microsoft.com/office/powerpoint/2010/main" val="24728806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dirty="0"/>
              <a:t>Porque voy a facturar a crédito o mas conocido entregar facilidades de pago o vender a plazo, si corre el riesgo de que alguien no me pague. v/s </a:t>
            </a:r>
            <a:r>
              <a:rPr lang="es-ES_tradnl" dirty="0" err="1"/>
              <a:t>facutarar</a:t>
            </a:r>
            <a:r>
              <a:rPr lang="es-ES_tradnl" dirty="0"/>
              <a:t> solo al contado y exigir el pago al momento. </a:t>
            </a:r>
          </a:p>
          <a:p>
            <a:endParaRPr lang="es-ES_tradnl" dirty="0"/>
          </a:p>
          <a:p>
            <a:pPr marL="0" marR="0" lvl="0" indent="0" algn="l" defTabSz="914400" rtl="0" eaLnBrk="1" fontAlgn="auto" latinLnBrk="0" hangingPunct="1">
              <a:lnSpc>
                <a:spcPct val="100000"/>
              </a:lnSpc>
              <a:spcBef>
                <a:spcPts val="0"/>
              </a:spcBef>
              <a:spcAft>
                <a:spcPts val="0"/>
              </a:spcAft>
              <a:buClrTx/>
              <a:buSzTx/>
              <a:buFontTx/>
              <a:buNone/>
              <a:tabLst/>
              <a:defRPr/>
            </a:pPr>
            <a:r>
              <a:rPr lang="es-CL" sz="1200" dirty="0"/>
              <a:t>En SII si no se selecciona forma de pago, se asume a crédito 30 días. Sin embargo el </a:t>
            </a:r>
            <a:r>
              <a:rPr lang="es-CL" sz="1200" dirty="0" err="1"/>
              <a:t>recepetor</a:t>
            </a:r>
            <a:r>
              <a:rPr lang="es-CL" sz="1200" dirty="0"/>
              <a:t> puede rechazar la factura por no especificar plazo. </a:t>
            </a:r>
          </a:p>
          <a:p>
            <a:endParaRPr lang="es-ES_tradnl" dirty="0"/>
          </a:p>
          <a:p>
            <a:r>
              <a:rPr lang="es-CL" dirty="0"/>
              <a:t> los intereses moratorios deberían estar pactados en ese contrato, si es a menos de 30 </a:t>
            </a:r>
            <a:r>
              <a:rPr lang="es-CL" dirty="0" err="1"/>
              <a:t>dias</a:t>
            </a:r>
            <a:br>
              <a:rPr lang="es-ES_tradnl" dirty="0"/>
            </a:br>
            <a:endParaRPr lang="es-ES_tradnl" dirty="0"/>
          </a:p>
        </p:txBody>
      </p:sp>
      <p:sp>
        <p:nvSpPr>
          <p:cNvPr id="4" name="Marcador de número de diapositiva 3"/>
          <p:cNvSpPr>
            <a:spLocks noGrp="1"/>
          </p:cNvSpPr>
          <p:nvPr>
            <p:ph type="sldNum" sz="quarter" idx="5"/>
          </p:nvPr>
        </p:nvSpPr>
        <p:spPr/>
        <p:txBody>
          <a:bodyPr/>
          <a:lstStyle/>
          <a:p>
            <a:fld id="{377112DB-46AC-4148-859A-F7C99B82E4B7}" type="slidenum">
              <a:rPr lang="es-ES_tradnl" smtClean="0"/>
              <a:t>6</a:t>
            </a:fld>
            <a:endParaRPr lang="es-ES_tradnl"/>
          </a:p>
        </p:txBody>
      </p:sp>
    </p:spTree>
    <p:extLst>
      <p:ext uri="{BB962C8B-B14F-4D97-AF65-F5344CB8AC3E}">
        <p14:creationId xmlns:p14="http://schemas.microsoft.com/office/powerpoint/2010/main" val="393115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dirty="0"/>
              <a:t>Porque voy a facturar a crédito o mas conocido entregar facilidades de pago o vender a plazo, si corre el riesgo de que alguien no me pague. v/s </a:t>
            </a:r>
            <a:r>
              <a:rPr lang="es-ES_tradnl" dirty="0" err="1"/>
              <a:t>facutarar</a:t>
            </a:r>
            <a:r>
              <a:rPr lang="es-ES_tradnl" dirty="0"/>
              <a:t> solo al contado y exigir el pago al momento. </a:t>
            </a:r>
          </a:p>
          <a:p>
            <a:endParaRPr lang="es-ES_tradnl" dirty="0"/>
          </a:p>
          <a:p>
            <a:pPr marL="0" marR="0" lvl="0" indent="0" algn="l" defTabSz="914400" rtl="0" eaLnBrk="1" fontAlgn="auto" latinLnBrk="0" hangingPunct="1">
              <a:lnSpc>
                <a:spcPct val="100000"/>
              </a:lnSpc>
              <a:spcBef>
                <a:spcPts val="0"/>
              </a:spcBef>
              <a:spcAft>
                <a:spcPts val="0"/>
              </a:spcAft>
              <a:buClrTx/>
              <a:buSzTx/>
              <a:buFontTx/>
              <a:buNone/>
              <a:tabLst/>
              <a:defRPr/>
            </a:pPr>
            <a:r>
              <a:rPr lang="es-CL" sz="1200" dirty="0"/>
              <a:t>En SII si no se selecciona forma de pago, se asume a crédito 30 días. Sin embargo el </a:t>
            </a:r>
            <a:r>
              <a:rPr lang="es-CL" sz="1200" dirty="0" err="1"/>
              <a:t>recepetor</a:t>
            </a:r>
            <a:r>
              <a:rPr lang="es-CL" sz="1200" dirty="0"/>
              <a:t> puede rechazar la factura por no especificar plazo. </a:t>
            </a:r>
          </a:p>
          <a:p>
            <a:endParaRPr lang="es-ES_tradnl" dirty="0"/>
          </a:p>
          <a:p>
            <a:r>
              <a:rPr lang="es-CL" dirty="0"/>
              <a:t> los intereses moratorios deberían estar pactados en ese contrato, si es a menos de 30 </a:t>
            </a:r>
            <a:r>
              <a:rPr lang="es-CL" dirty="0" err="1"/>
              <a:t>dias</a:t>
            </a:r>
            <a:br>
              <a:rPr lang="es-ES_tradnl" dirty="0"/>
            </a:br>
            <a:endParaRPr lang="es-ES_tradnl" dirty="0"/>
          </a:p>
        </p:txBody>
      </p:sp>
      <p:sp>
        <p:nvSpPr>
          <p:cNvPr id="4" name="Marcador de número de diapositiva 3"/>
          <p:cNvSpPr>
            <a:spLocks noGrp="1"/>
          </p:cNvSpPr>
          <p:nvPr>
            <p:ph type="sldNum" sz="quarter" idx="5"/>
          </p:nvPr>
        </p:nvSpPr>
        <p:spPr/>
        <p:txBody>
          <a:bodyPr/>
          <a:lstStyle/>
          <a:p>
            <a:fld id="{377112DB-46AC-4148-859A-F7C99B82E4B7}" type="slidenum">
              <a:rPr lang="es-ES_tradnl" smtClean="0"/>
              <a:t>7</a:t>
            </a:fld>
            <a:endParaRPr lang="es-ES_tradnl"/>
          </a:p>
        </p:txBody>
      </p:sp>
    </p:spTree>
    <p:extLst>
      <p:ext uri="{BB962C8B-B14F-4D97-AF65-F5344CB8AC3E}">
        <p14:creationId xmlns:p14="http://schemas.microsoft.com/office/powerpoint/2010/main" val="3628335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dirty="0"/>
              <a:t>Contado: </a:t>
            </a:r>
            <a:r>
              <a:rPr lang="es-ES_tradnl" dirty="0" err="1"/>
              <a:t>retail</a:t>
            </a:r>
            <a:r>
              <a:rPr lang="es-ES_tradnl" dirty="0"/>
              <a:t> cuando pagan en caja antes de llevarse el producto</a:t>
            </a:r>
          </a:p>
          <a:p>
            <a:r>
              <a:rPr lang="es-ES_tradnl" dirty="0" err="1"/>
              <a:t>Credito</a:t>
            </a:r>
            <a:r>
              <a:rPr lang="es-ES_tradnl" dirty="0"/>
              <a:t>: Incluye cheque a fecha</a:t>
            </a:r>
          </a:p>
        </p:txBody>
      </p:sp>
      <p:sp>
        <p:nvSpPr>
          <p:cNvPr id="4" name="Marcador de número de diapositiva 3"/>
          <p:cNvSpPr>
            <a:spLocks noGrp="1"/>
          </p:cNvSpPr>
          <p:nvPr>
            <p:ph type="sldNum" sz="quarter" idx="5"/>
          </p:nvPr>
        </p:nvSpPr>
        <p:spPr/>
        <p:txBody>
          <a:bodyPr/>
          <a:lstStyle/>
          <a:p>
            <a:fld id="{377112DB-46AC-4148-859A-F7C99B82E4B7}" type="slidenum">
              <a:rPr lang="es-ES_tradnl" smtClean="0"/>
              <a:t>8</a:t>
            </a:fld>
            <a:endParaRPr lang="es-ES_tradnl"/>
          </a:p>
        </p:txBody>
      </p:sp>
    </p:spTree>
    <p:extLst>
      <p:ext uri="{BB962C8B-B14F-4D97-AF65-F5344CB8AC3E}">
        <p14:creationId xmlns:p14="http://schemas.microsoft.com/office/powerpoint/2010/main" val="14870302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dirty="0"/>
          </a:p>
        </p:txBody>
      </p:sp>
      <p:sp>
        <p:nvSpPr>
          <p:cNvPr id="4" name="Marcador de número de diapositiva 3"/>
          <p:cNvSpPr>
            <a:spLocks noGrp="1"/>
          </p:cNvSpPr>
          <p:nvPr>
            <p:ph type="sldNum" sz="quarter" idx="5"/>
          </p:nvPr>
        </p:nvSpPr>
        <p:spPr/>
        <p:txBody>
          <a:bodyPr/>
          <a:lstStyle/>
          <a:p>
            <a:fld id="{377112DB-46AC-4148-859A-F7C99B82E4B7}" type="slidenum">
              <a:rPr lang="es-ES_tradnl" smtClean="0"/>
              <a:t>9</a:t>
            </a:fld>
            <a:endParaRPr lang="es-ES_tradnl"/>
          </a:p>
        </p:txBody>
      </p:sp>
    </p:spTree>
    <p:extLst>
      <p:ext uri="{BB962C8B-B14F-4D97-AF65-F5344CB8AC3E}">
        <p14:creationId xmlns:p14="http://schemas.microsoft.com/office/powerpoint/2010/main" val="19337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512CE5-0454-5844-8FD9-A1966BCDFDFC}"/>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S_tradnl"/>
          </a:p>
        </p:txBody>
      </p:sp>
      <p:sp>
        <p:nvSpPr>
          <p:cNvPr id="3" name="Subtítulo 2">
            <a:extLst>
              <a:ext uri="{FF2B5EF4-FFF2-40B4-BE49-F238E27FC236}">
                <a16:creationId xmlns:a16="http://schemas.microsoft.com/office/drawing/2014/main" id="{424E769E-A038-5E49-8811-E663B0B59E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S_tradnl"/>
          </a:p>
        </p:txBody>
      </p:sp>
      <p:sp>
        <p:nvSpPr>
          <p:cNvPr id="4" name="Marcador de fecha 3">
            <a:extLst>
              <a:ext uri="{FF2B5EF4-FFF2-40B4-BE49-F238E27FC236}">
                <a16:creationId xmlns:a16="http://schemas.microsoft.com/office/drawing/2014/main" id="{570471CB-1372-CB4A-A546-E669295C9B4D}"/>
              </a:ext>
            </a:extLst>
          </p:cNvPr>
          <p:cNvSpPr>
            <a:spLocks noGrp="1"/>
          </p:cNvSpPr>
          <p:nvPr>
            <p:ph type="dt" sz="half" idx="10"/>
          </p:nvPr>
        </p:nvSpPr>
        <p:spPr/>
        <p:txBody>
          <a:bodyPr/>
          <a:lstStyle/>
          <a:p>
            <a:fld id="{763598EF-49E9-C543-B02A-C8F7A341A8E3}" type="datetimeFigureOut">
              <a:rPr lang="es-ES_tradnl" smtClean="0"/>
              <a:t>4/4/22</a:t>
            </a:fld>
            <a:endParaRPr lang="es-ES_tradnl"/>
          </a:p>
        </p:txBody>
      </p:sp>
      <p:sp>
        <p:nvSpPr>
          <p:cNvPr id="5" name="Marcador de pie de página 4">
            <a:extLst>
              <a:ext uri="{FF2B5EF4-FFF2-40B4-BE49-F238E27FC236}">
                <a16:creationId xmlns:a16="http://schemas.microsoft.com/office/drawing/2014/main" id="{D9BBE783-F572-7D48-9B79-74500DD53CD7}"/>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E6F966DA-4568-EA43-8768-3C04FF35B394}"/>
              </a:ext>
            </a:extLst>
          </p:cNvPr>
          <p:cNvSpPr>
            <a:spLocks noGrp="1"/>
          </p:cNvSpPr>
          <p:nvPr>
            <p:ph type="sldNum" sz="quarter" idx="12"/>
          </p:nvPr>
        </p:nvSpPr>
        <p:spPr/>
        <p:txBody>
          <a:bodyPr/>
          <a:lstStyle/>
          <a:p>
            <a:fld id="{80EABCF1-81E0-B949-BE81-306119A495BD}" type="slidenum">
              <a:rPr lang="es-ES_tradnl" smtClean="0"/>
              <a:t>‹Nº›</a:t>
            </a:fld>
            <a:endParaRPr lang="es-ES_tradnl"/>
          </a:p>
        </p:txBody>
      </p:sp>
    </p:spTree>
    <p:extLst>
      <p:ext uri="{BB962C8B-B14F-4D97-AF65-F5344CB8AC3E}">
        <p14:creationId xmlns:p14="http://schemas.microsoft.com/office/powerpoint/2010/main" val="648573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8AB4C6-9191-7E48-A520-D5C2254D17AB}"/>
              </a:ext>
            </a:extLst>
          </p:cNvPr>
          <p:cNvSpPr>
            <a:spLocks noGrp="1"/>
          </p:cNvSpPr>
          <p:nvPr>
            <p:ph type="title"/>
          </p:nvPr>
        </p:nvSpPr>
        <p:spPr/>
        <p:txBody>
          <a:bodyPr/>
          <a:lstStyle/>
          <a:p>
            <a:r>
              <a:rPr lang="es-ES"/>
              <a:t>Haga clic para modificar el estilo de título del patrón</a:t>
            </a:r>
            <a:endParaRPr lang="es-ES_tradnl"/>
          </a:p>
        </p:txBody>
      </p:sp>
      <p:sp>
        <p:nvSpPr>
          <p:cNvPr id="3" name="Marcador de texto vertical 2">
            <a:extLst>
              <a:ext uri="{FF2B5EF4-FFF2-40B4-BE49-F238E27FC236}">
                <a16:creationId xmlns:a16="http://schemas.microsoft.com/office/drawing/2014/main" id="{57CF28E5-5B2C-FC45-8434-842140F165AA}"/>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fecha 3">
            <a:extLst>
              <a:ext uri="{FF2B5EF4-FFF2-40B4-BE49-F238E27FC236}">
                <a16:creationId xmlns:a16="http://schemas.microsoft.com/office/drawing/2014/main" id="{BEA977BE-6C9C-C841-A92D-87ADE842012F}"/>
              </a:ext>
            </a:extLst>
          </p:cNvPr>
          <p:cNvSpPr>
            <a:spLocks noGrp="1"/>
          </p:cNvSpPr>
          <p:nvPr>
            <p:ph type="dt" sz="half" idx="10"/>
          </p:nvPr>
        </p:nvSpPr>
        <p:spPr/>
        <p:txBody>
          <a:bodyPr/>
          <a:lstStyle/>
          <a:p>
            <a:fld id="{763598EF-49E9-C543-B02A-C8F7A341A8E3}" type="datetimeFigureOut">
              <a:rPr lang="es-ES_tradnl" smtClean="0"/>
              <a:t>4/4/22</a:t>
            </a:fld>
            <a:endParaRPr lang="es-ES_tradnl"/>
          </a:p>
        </p:txBody>
      </p:sp>
      <p:sp>
        <p:nvSpPr>
          <p:cNvPr id="5" name="Marcador de pie de página 4">
            <a:extLst>
              <a:ext uri="{FF2B5EF4-FFF2-40B4-BE49-F238E27FC236}">
                <a16:creationId xmlns:a16="http://schemas.microsoft.com/office/drawing/2014/main" id="{9A3749CD-8288-7C41-B1D5-BE780F724ACD}"/>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9B1DE0A2-9AA3-DA41-86E2-68B28A5D7542}"/>
              </a:ext>
            </a:extLst>
          </p:cNvPr>
          <p:cNvSpPr>
            <a:spLocks noGrp="1"/>
          </p:cNvSpPr>
          <p:nvPr>
            <p:ph type="sldNum" sz="quarter" idx="12"/>
          </p:nvPr>
        </p:nvSpPr>
        <p:spPr/>
        <p:txBody>
          <a:bodyPr/>
          <a:lstStyle/>
          <a:p>
            <a:fld id="{80EABCF1-81E0-B949-BE81-306119A495BD}" type="slidenum">
              <a:rPr lang="es-ES_tradnl" smtClean="0"/>
              <a:t>‹Nº›</a:t>
            </a:fld>
            <a:endParaRPr lang="es-ES_tradnl"/>
          </a:p>
        </p:txBody>
      </p:sp>
    </p:spTree>
    <p:extLst>
      <p:ext uri="{BB962C8B-B14F-4D97-AF65-F5344CB8AC3E}">
        <p14:creationId xmlns:p14="http://schemas.microsoft.com/office/powerpoint/2010/main" val="3491057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E7C39E6-D48C-9444-80D4-B3E3D688A054}"/>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S_tradnl"/>
          </a:p>
        </p:txBody>
      </p:sp>
      <p:sp>
        <p:nvSpPr>
          <p:cNvPr id="3" name="Marcador de texto vertical 2">
            <a:extLst>
              <a:ext uri="{FF2B5EF4-FFF2-40B4-BE49-F238E27FC236}">
                <a16:creationId xmlns:a16="http://schemas.microsoft.com/office/drawing/2014/main" id="{57F3E735-F72F-6E41-9436-D154999AF881}"/>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fecha 3">
            <a:extLst>
              <a:ext uri="{FF2B5EF4-FFF2-40B4-BE49-F238E27FC236}">
                <a16:creationId xmlns:a16="http://schemas.microsoft.com/office/drawing/2014/main" id="{BB600DED-A9A0-0445-963B-99BB509EAEDF}"/>
              </a:ext>
            </a:extLst>
          </p:cNvPr>
          <p:cNvSpPr>
            <a:spLocks noGrp="1"/>
          </p:cNvSpPr>
          <p:nvPr>
            <p:ph type="dt" sz="half" idx="10"/>
          </p:nvPr>
        </p:nvSpPr>
        <p:spPr/>
        <p:txBody>
          <a:bodyPr/>
          <a:lstStyle/>
          <a:p>
            <a:fld id="{763598EF-49E9-C543-B02A-C8F7A341A8E3}" type="datetimeFigureOut">
              <a:rPr lang="es-ES_tradnl" smtClean="0"/>
              <a:t>4/4/22</a:t>
            </a:fld>
            <a:endParaRPr lang="es-ES_tradnl"/>
          </a:p>
        </p:txBody>
      </p:sp>
      <p:sp>
        <p:nvSpPr>
          <p:cNvPr id="5" name="Marcador de pie de página 4">
            <a:extLst>
              <a:ext uri="{FF2B5EF4-FFF2-40B4-BE49-F238E27FC236}">
                <a16:creationId xmlns:a16="http://schemas.microsoft.com/office/drawing/2014/main" id="{58599D1D-77BF-8046-B669-2CBD724DFD56}"/>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BE412695-41CA-274A-B2D6-273B6E2B705F}"/>
              </a:ext>
            </a:extLst>
          </p:cNvPr>
          <p:cNvSpPr>
            <a:spLocks noGrp="1"/>
          </p:cNvSpPr>
          <p:nvPr>
            <p:ph type="sldNum" sz="quarter" idx="12"/>
          </p:nvPr>
        </p:nvSpPr>
        <p:spPr/>
        <p:txBody>
          <a:bodyPr/>
          <a:lstStyle/>
          <a:p>
            <a:fld id="{80EABCF1-81E0-B949-BE81-306119A495BD}" type="slidenum">
              <a:rPr lang="es-ES_tradnl" smtClean="0"/>
              <a:t>‹Nº›</a:t>
            </a:fld>
            <a:endParaRPr lang="es-ES_tradnl"/>
          </a:p>
        </p:txBody>
      </p:sp>
    </p:spTree>
    <p:extLst>
      <p:ext uri="{BB962C8B-B14F-4D97-AF65-F5344CB8AC3E}">
        <p14:creationId xmlns:p14="http://schemas.microsoft.com/office/powerpoint/2010/main" val="2038685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B85423-D381-BB47-9B67-D62152C84B56}"/>
              </a:ext>
            </a:extLst>
          </p:cNvPr>
          <p:cNvSpPr>
            <a:spLocks noGrp="1"/>
          </p:cNvSpPr>
          <p:nvPr>
            <p:ph type="title"/>
          </p:nvPr>
        </p:nvSpPr>
        <p:spPr/>
        <p:txBody>
          <a:bodyPr/>
          <a:lstStyle/>
          <a:p>
            <a:r>
              <a:rPr lang="es-ES"/>
              <a:t>Haga clic para modificar el estilo de título del patrón</a:t>
            </a:r>
            <a:endParaRPr lang="es-ES_tradnl"/>
          </a:p>
        </p:txBody>
      </p:sp>
      <p:sp>
        <p:nvSpPr>
          <p:cNvPr id="3" name="Marcador de contenido 2">
            <a:extLst>
              <a:ext uri="{FF2B5EF4-FFF2-40B4-BE49-F238E27FC236}">
                <a16:creationId xmlns:a16="http://schemas.microsoft.com/office/drawing/2014/main" id="{0A93D838-807C-2946-9D69-3C5E0449C6B3}"/>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fecha 3">
            <a:extLst>
              <a:ext uri="{FF2B5EF4-FFF2-40B4-BE49-F238E27FC236}">
                <a16:creationId xmlns:a16="http://schemas.microsoft.com/office/drawing/2014/main" id="{840DC524-1B1F-A64B-B93B-1DB391F483AC}"/>
              </a:ext>
            </a:extLst>
          </p:cNvPr>
          <p:cNvSpPr>
            <a:spLocks noGrp="1"/>
          </p:cNvSpPr>
          <p:nvPr>
            <p:ph type="dt" sz="half" idx="10"/>
          </p:nvPr>
        </p:nvSpPr>
        <p:spPr/>
        <p:txBody>
          <a:bodyPr/>
          <a:lstStyle/>
          <a:p>
            <a:fld id="{763598EF-49E9-C543-B02A-C8F7A341A8E3}" type="datetimeFigureOut">
              <a:rPr lang="es-ES_tradnl" smtClean="0"/>
              <a:t>4/4/22</a:t>
            </a:fld>
            <a:endParaRPr lang="es-ES_tradnl"/>
          </a:p>
        </p:txBody>
      </p:sp>
      <p:sp>
        <p:nvSpPr>
          <p:cNvPr id="5" name="Marcador de pie de página 4">
            <a:extLst>
              <a:ext uri="{FF2B5EF4-FFF2-40B4-BE49-F238E27FC236}">
                <a16:creationId xmlns:a16="http://schemas.microsoft.com/office/drawing/2014/main" id="{EA6E67BF-58AC-8244-A467-CF19D62D67E3}"/>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747756FD-74C7-4F49-8A45-8A981ED01FC2}"/>
              </a:ext>
            </a:extLst>
          </p:cNvPr>
          <p:cNvSpPr>
            <a:spLocks noGrp="1"/>
          </p:cNvSpPr>
          <p:nvPr>
            <p:ph type="sldNum" sz="quarter" idx="12"/>
          </p:nvPr>
        </p:nvSpPr>
        <p:spPr/>
        <p:txBody>
          <a:bodyPr/>
          <a:lstStyle/>
          <a:p>
            <a:fld id="{80EABCF1-81E0-B949-BE81-306119A495BD}" type="slidenum">
              <a:rPr lang="es-ES_tradnl" smtClean="0"/>
              <a:t>‹Nº›</a:t>
            </a:fld>
            <a:endParaRPr lang="es-ES_tradnl"/>
          </a:p>
        </p:txBody>
      </p:sp>
    </p:spTree>
    <p:extLst>
      <p:ext uri="{BB962C8B-B14F-4D97-AF65-F5344CB8AC3E}">
        <p14:creationId xmlns:p14="http://schemas.microsoft.com/office/powerpoint/2010/main" val="2186950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5822AF-A0C0-BA43-A928-223E45DD905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S_tradnl"/>
          </a:p>
        </p:txBody>
      </p:sp>
      <p:sp>
        <p:nvSpPr>
          <p:cNvPr id="3" name="Marcador de texto 2">
            <a:extLst>
              <a:ext uri="{FF2B5EF4-FFF2-40B4-BE49-F238E27FC236}">
                <a16:creationId xmlns:a16="http://schemas.microsoft.com/office/drawing/2014/main" id="{3B405437-C808-2844-B9CF-CE1F41DC72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022B5BBC-097B-E041-AEEA-AEA21C236900}"/>
              </a:ext>
            </a:extLst>
          </p:cNvPr>
          <p:cNvSpPr>
            <a:spLocks noGrp="1"/>
          </p:cNvSpPr>
          <p:nvPr>
            <p:ph type="dt" sz="half" idx="10"/>
          </p:nvPr>
        </p:nvSpPr>
        <p:spPr/>
        <p:txBody>
          <a:bodyPr/>
          <a:lstStyle/>
          <a:p>
            <a:fld id="{763598EF-49E9-C543-B02A-C8F7A341A8E3}" type="datetimeFigureOut">
              <a:rPr lang="es-ES_tradnl" smtClean="0"/>
              <a:t>4/4/22</a:t>
            </a:fld>
            <a:endParaRPr lang="es-ES_tradnl"/>
          </a:p>
        </p:txBody>
      </p:sp>
      <p:sp>
        <p:nvSpPr>
          <p:cNvPr id="5" name="Marcador de pie de página 4">
            <a:extLst>
              <a:ext uri="{FF2B5EF4-FFF2-40B4-BE49-F238E27FC236}">
                <a16:creationId xmlns:a16="http://schemas.microsoft.com/office/drawing/2014/main" id="{365E4ACF-94DA-E145-AAE5-A08F0EDC3DEE}"/>
              </a:ext>
            </a:extLst>
          </p:cNvPr>
          <p:cNvSpPr>
            <a:spLocks noGrp="1"/>
          </p:cNvSpPr>
          <p:nvPr>
            <p:ph type="ftr" sz="quarter" idx="11"/>
          </p:nvPr>
        </p:nvSpPr>
        <p:spPr/>
        <p:txBody>
          <a:bodyPr/>
          <a:lstStyle/>
          <a:p>
            <a:endParaRPr lang="es-ES_tradnl"/>
          </a:p>
        </p:txBody>
      </p:sp>
      <p:sp>
        <p:nvSpPr>
          <p:cNvPr id="6" name="Marcador de número de diapositiva 5">
            <a:extLst>
              <a:ext uri="{FF2B5EF4-FFF2-40B4-BE49-F238E27FC236}">
                <a16:creationId xmlns:a16="http://schemas.microsoft.com/office/drawing/2014/main" id="{CE8EF9FA-2C01-EF4B-9B72-4ED446A5E54E}"/>
              </a:ext>
            </a:extLst>
          </p:cNvPr>
          <p:cNvSpPr>
            <a:spLocks noGrp="1"/>
          </p:cNvSpPr>
          <p:nvPr>
            <p:ph type="sldNum" sz="quarter" idx="12"/>
          </p:nvPr>
        </p:nvSpPr>
        <p:spPr/>
        <p:txBody>
          <a:bodyPr/>
          <a:lstStyle/>
          <a:p>
            <a:fld id="{80EABCF1-81E0-B949-BE81-306119A495BD}" type="slidenum">
              <a:rPr lang="es-ES_tradnl" smtClean="0"/>
              <a:t>‹Nº›</a:t>
            </a:fld>
            <a:endParaRPr lang="es-ES_tradnl"/>
          </a:p>
        </p:txBody>
      </p:sp>
    </p:spTree>
    <p:extLst>
      <p:ext uri="{BB962C8B-B14F-4D97-AF65-F5344CB8AC3E}">
        <p14:creationId xmlns:p14="http://schemas.microsoft.com/office/powerpoint/2010/main" val="155407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7B9AFA-56E0-7547-B277-1EDD58CB8B61}"/>
              </a:ext>
            </a:extLst>
          </p:cNvPr>
          <p:cNvSpPr>
            <a:spLocks noGrp="1"/>
          </p:cNvSpPr>
          <p:nvPr>
            <p:ph type="title"/>
          </p:nvPr>
        </p:nvSpPr>
        <p:spPr/>
        <p:txBody>
          <a:bodyPr/>
          <a:lstStyle/>
          <a:p>
            <a:r>
              <a:rPr lang="es-ES"/>
              <a:t>Haga clic para modificar el estilo de título del patrón</a:t>
            </a:r>
            <a:endParaRPr lang="es-ES_tradnl"/>
          </a:p>
        </p:txBody>
      </p:sp>
      <p:sp>
        <p:nvSpPr>
          <p:cNvPr id="3" name="Marcador de contenido 2">
            <a:extLst>
              <a:ext uri="{FF2B5EF4-FFF2-40B4-BE49-F238E27FC236}">
                <a16:creationId xmlns:a16="http://schemas.microsoft.com/office/drawing/2014/main" id="{7696694A-78A9-AB44-9B57-6339C1DD9AA8}"/>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contenido 3">
            <a:extLst>
              <a:ext uri="{FF2B5EF4-FFF2-40B4-BE49-F238E27FC236}">
                <a16:creationId xmlns:a16="http://schemas.microsoft.com/office/drawing/2014/main" id="{1A411318-54CF-214D-ACA6-816ADFDD1BD6}"/>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5" name="Marcador de fecha 4">
            <a:extLst>
              <a:ext uri="{FF2B5EF4-FFF2-40B4-BE49-F238E27FC236}">
                <a16:creationId xmlns:a16="http://schemas.microsoft.com/office/drawing/2014/main" id="{538352CA-6176-0A41-8C71-A9796F3F923A}"/>
              </a:ext>
            </a:extLst>
          </p:cNvPr>
          <p:cNvSpPr>
            <a:spLocks noGrp="1"/>
          </p:cNvSpPr>
          <p:nvPr>
            <p:ph type="dt" sz="half" idx="10"/>
          </p:nvPr>
        </p:nvSpPr>
        <p:spPr/>
        <p:txBody>
          <a:bodyPr/>
          <a:lstStyle/>
          <a:p>
            <a:fld id="{763598EF-49E9-C543-B02A-C8F7A341A8E3}" type="datetimeFigureOut">
              <a:rPr lang="es-ES_tradnl" smtClean="0"/>
              <a:t>4/4/22</a:t>
            </a:fld>
            <a:endParaRPr lang="es-ES_tradnl"/>
          </a:p>
        </p:txBody>
      </p:sp>
      <p:sp>
        <p:nvSpPr>
          <p:cNvPr id="6" name="Marcador de pie de página 5">
            <a:extLst>
              <a:ext uri="{FF2B5EF4-FFF2-40B4-BE49-F238E27FC236}">
                <a16:creationId xmlns:a16="http://schemas.microsoft.com/office/drawing/2014/main" id="{5D4D509D-BC67-1A4F-BF35-E7430A5DC69E}"/>
              </a:ext>
            </a:extLst>
          </p:cNvPr>
          <p:cNvSpPr>
            <a:spLocks noGrp="1"/>
          </p:cNvSpPr>
          <p:nvPr>
            <p:ph type="ftr" sz="quarter" idx="11"/>
          </p:nvPr>
        </p:nvSpPr>
        <p:spPr/>
        <p:txBody>
          <a:bodyPr/>
          <a:lstStyle/>
          <a:p>
            <a:endParaRPr lang="es-ES_tradnl"/>
          </a:p>
        </p:txBody>
      </p:sp>
      <p:sp>
        <p:nvSpPr>
          <p:cNvPr id="7" name="Marcador de número de diapositiva 6">
            <a:extLst>
              <a:ext uri="{FF2B5EF4-FFF2-40B4-BE49-F238E27FC236}">
                <a16:creationId xmlns:a16="http://schemas.microsoft.com/office/drawing/2014/main" id="{7C5A6019-F727-004D-BC2D-D68E7A80B681}"/>
              </a:ext>
            </a:extLst>
          </p:cNvPr>
          <p:cNvSpPr>
            <a:spLocks noGrp="1"/>
          </p:cNvSpPr>
          <p:nvPr>
            <p:ph type="sldNum" sz="quarter" idx="12"/>
          </p:nvPr>
        </p:nvSpPr>
        <p:spPr/>
        <p:txBody>
          <a:bodyPr/>
          <a:lstStyle/>
          <a:p>
            <a:fld id="{80EABCF1-81E0-B949-BE81-306119A495BD}" type="slidenum">
              <a:rPr lang="es-ES_tradnl" smtClean="0"/>
              <a:t>‹Nº›</a:t>
            </a:fld>
            <a:endParaRPr lang="es-ES_tradnl"/>
          </a:p>
        </p:txBody>
      </p:sp>
    </p:spTree>
    <p:extLst>
      <p:ext uri="{BB962C8B-B14F-4D97-AF65-F5344CB8AC3E}">
        <p14:creationId xmlns:p14="http://schemas.microsoft.com/office/powerpoint/2010/main" val="1098324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673E38-BBB9-D049-A31C-F5FD45B9E17E}"/>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ES_tradnl"/>
          </a:p>
        </p:txBody>
      </p:sp>
      <p:sp>
        <p:nvSpPr>
          <p:cNvPr id="3" name="Marcador de texto 2">
            <a:extLst>
              <a:ext uri="{FF2B5EF4-FFF2-40B4-BE49-F238E27FC236}">
                <a16:creationId xmlns:a16="http://schemas.microsoft.com/office/drawing/2014/main" id="{6DBC4D98-CC7E-9645-9873-1451047D4B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A5F0B838-C30E-964D-BD8C-BF450403CC1D}"/>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5" name="Marcador de texto 4">
            <a:extLst>
              <a:ext uri="{FF2B5EF4-FFF2-40B4-BE49-F238E27FC236}">
                <a16:creationId xmlns:a16="http://schemas.microsoft.com/office/drawing/2014/main" id="{42CC9EAB-9DFE-CB49-988B-EC948EC1DD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C3E738D-FE95-8F49-84A1-CB6278EBDF89}"/>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7" name="Marcador de fecha 6">
            <a:extLst>
              <a:ext uri="{FF2B5EF4-FFF2-40B4-BE49-F238E27FC236}">
                <a16:creationId xmlns:a16="http://schemas.microsoft.com/office/drawing/2014/main" id="{7A39E590-BEB9-B145-A634-87E9C3B17A60}"/>
              </a:ext>
            </a:extLst>
          </p:cNvPr>
          <p:cNvSpPr>
            <a:spLocks noGrp="1"/>
          </p:cNvSpPr>
          <p:nvPr>
            <p:ph type="dt" sz="half" idx="10"/>
          </p:nvPr>
        </p:nvSpPr>
        <p:spPr/>
        <p:txBody>
          <a:bodyPr/>
          <a:lstStyle/>
          <a:p>
            <a:fld id="{763598EF-49E9-C543-B02A-C8F7A341A8E3}" type="datetimeFigureOut">
              <a:rPr lang="es-ES_tradnl" smtClean="0"/>
              <a:t>4/4/22</a:t>
            </a:fld>
            <a:endParaRPr lang="es-ES_tradnl"/>
          </a:p>
        </p:txBody>
      </p:sp>
      <p:sp>
        <p:nvSpPr>
          <p:cNvPr id="8" name="Marcador de pie de página 7">
            <a:extLst>
              <a:ext uri="{FF2B5EF4-FFF2-40B4-BE49-F238E27FC236}">
                <a16:creationId xmlns:a16="http://schemas.microsoft.com/office/drawing/2014/main" id="{FDD5D40C-08CA-784F-824A-98CBD65E8416}"/>
              </a:ext>
            </a:extLst>
          </p:cNvPr>
          <p:cNvSpPr>
            <a:spLocks noGrp="1"/>
          </p:cNvSpPr>
          <p:nvPr>
            <p:ph type="ftr" sz="quarter" idx="11"/>
          </p:nvPr>
        </p:nvSpPr>
        <p:spPr/>
        <p:txBody>
          <a:bodyPr/>
          <a:lstStyle/>
          <a:p>
            <a:endParaRPr lang="es-ES_tradnl"/>
          </a:p>
        </p:txBody>
      </p:sp>
      <p:sp>
        <p:nvSpPr>
          <p:cNvPr id="9" name="Marcador de número de diapositiva 8">
            <a:extLst>
              <a:ext uri="{FF2B5EF4-FFF2-40B4-BE49-F238E27FC236}">
                <a16:creationId xmlns:a16="http://schemas.microsoft.com/office/drawing/2014/main" id="{EEC8DDD8-D9F5-064A-AE33-92B3A3EDF974}"/>
              </a:ext>
            </a:extLst>
          </p:cNvPr>
          <p:cNvSpPr>
            <a:spLocks noGrp="1"/>
          </p:cNvSpPr>
          <p:nvPr>
            <p:ph type="sldNum" sz="quarter" idx="12"/>
          </p:nvPr>
        </p:nvSpPr>
        <p:spPr/>
        <p:txBody>
          <a:bodyPr/>
          <a:lstStyle/>
          <a:p>
            <a:fld id="{80EABCF1-81E0-B949-BE81-306119A495BD}" type="slidenum">
              <a:rPr lang="es-ES_tradnl" smtClean="0"/>
              <a:t>‹Nº›</a:t>
            </a:fld>
            <a:endParaRPr lang="es-ES_tradnl"/>
          </a:p>
        </p:txBody>
      </p:sp>
    </p:spTree>
    <p:extLst>
      <p:ext uri="{BB962C8B-B14F-4D97-AF65-F5344CB8AC3E}">
        <p14:creationId xmlns:p14="http://schemas.microsoft.com/office/powerpoint/2010/main" val="2669291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FD90DA-3DA8-9748-8784-8091829AF86E}"/>
              </a:ext>
            </a:extLst>
          </p:cNvPr>
          <p:cNvSpPr>
            <a:spLocks noGrp="1"/>
          </p:cNvSpPr>
          <p:nvPr>
            <p:ph type="title"/>
          </p:nvPr>
        </p:nvSpPr>
        <p:spPr/>
        <p:txBody>
          <a:bodyPr/>
          <a:lstStyle/>
          <a:p>
            <a:r>
              <a:rPr lang="es-ES"/>
              <a:t>Haga clic para modificar el estilo de título del patrón</a:t>
            </a:r>
            <a:endParaRPr lang="es-ES_tradnl"/>
          </a:p>
        </p:txBody>
      </p:sp>
      <p:sp>
        <p:nvSpPr>
          <p:cNvPr id="3" name="Marcador de fecha 2">
            <a:extLst>
              <a:ext uri="{FF2B5EF4-FFF2-40B4-BE49-F238E27FC236}">
                <a16:creationId xmlns:a16="http://schemas.microsoft.com/office/drawing/2014/main" id="{E7AD0417-C668-A74B-8F90-AB32285A52E3}"/>
              </a:ext>
            </a:extLst>
          </p:cNvPr>
          <p:cNvSpPr>
            <a:spLocks noGrp="1"/>
          </p:cNvSpPr>
          <p:nvPr>
            <p:ph type="dt" sz="half" idx="10"/>
          </p:nvPr>
        </p:nvSpPr>
        <p:spPr/>
        <p:txBody>
          <a:bodyPr/>
          <a:lstStyle/>
          <a:p>
            <a:fld id="{763598EF-49E9-C543-B02A-C8F7A341A8E3}" type="datetimeFigureOut">
              <a:rPr lang="es-ES_tradnl" smtClean="0"/>
              <a:t>4/4/22</a:t>
            </a:fld>
            <a:endParaRPr lang="es-ES_tradnl"/>
          </a:p>
        </p:txBody>
      </p:sp>
      <p:sp>
        <p:nvSpPr>
          <p:cNvPr id="4" name="Marcador de pie de página 3">
            <a:extLst>
              <a:ext uri="{FF2B5EF4-FFF2-40B4-BE49-F238E27FC236}">
                <a16:creationId xmlns:a16="http://schemas.microsoft.com/office/drawing/2014/main" id="{0C5F851D-9DA6-9A43-94E2-3A1C8CD26E3F}"/>
              </a:ext>
            </a:extLst>
          </p:cNvPr>
          <p:cNvSpPr>
            <a:spLocks noGrp="1"/>
          </p:cNvSpPr>
          <p:nvPr>
            <p:ph type="ftr" sz="quarter" idx="11"/>
          </p:nvPr>
        </p:nvSpPr>
        <p:spPr/>
        <p:txBody>
          <a:bodyPr/>
          <a:lstStyle/>
          <a:p>
            <a:endParaRPr lang="es-ES_tradnl"/>
          </a:p>
        </p:txBody>
      </p:sp>
      <p:sp>
        <p:nvSpPr>
          <p:cNvPr id="5" name="Marcador de número de diapositiva 4">
            <a:extLst>
              <a:ext uri="{FF2B5EF4-FFF2-40B4-BE49-F238E27FC236}">
                <a16:creationId xmlns:a16="http://schemas.microsoft.com/office/drawing/2014/main" id="{09EAA78D-EE8A-194A-BC4B-A70567BF10AA}"/>
              </a:ext>
            </a:extLst>
          </p:cNvPr>
          <p:cNvSpPr>
            <a:spLocks noGrp="1"/>
          </p:cNvSpPr>
          <p:nvPr>
            <p:ph type="sldNum" sz="quarter" idx="12"/>
          </p:nvPr>
        </p:nvSpPr>
        <p:spPr/>
        <p:txBody>
          <a:bodyPr/>
          <a:lstStyle/>
          <a:p>
            <a:fld id="{80EABCF1-81E0-B949-BE81-306119A495BD}" type="slidenum">
              <a:rPr lang="es-ES_tradnl" smtClean="0"/>
              <a:t>‹Nº›</a:t>
            </a:fld>
            <a:endParaRPr lang="es-ES_tradnl"/>
          </a:p>
        </p:txBody>
      </p:sp>
    </p:spTree>
    <p:extLst>
      <p:ext uri="{BB962C8B-B14F-4D97-AF65-F5344CB8AC3E}">
        <p14:creationId xmlns:p14="http://schemas.microsoft.com/office/powerpoint/2010/main" val="3937200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85F619EA-2404-4E4D-81B5-857925984BC3}"/>
              </a:ext>
            </a:extLst>
          </p:cNvPr>
          <p:cNvSpPr>
            <a:spLocks noGrp="1"/>
          </p:cNvSpPr>
          <p:nvPr>
            <p:ph type="dt" sz="half" idx="10"/>
          </p:nvPr>
        </p:nvSpPr>
        <p:spPr/>
        <p:txBody>
          <a:bodyPr/>
          <a:lstStyle/>
          <a:p>
            <a:fld id="{763598EF-49E9-C543-B02A-C8F7A341A8E3}" type="datetimeFigureOut">
              <a:rPr lang="es-ES_tradnl" smtClean="0"/>
              <a:t>4/4/22</a:t>
            </a:fld>
            <a:endParaRPr lang="es-ES_tradnl"/>
          </a:p>
        </p:txBody>
      </p:sp>
      <p:sp>
        <p:nvSpPr>
          <p:cNvPr id="3" name="Marcador de pie de página 2">
            <a:extLst>
              <a:ext uri="{FF2B5EF4-FFF2-40B4-BE49-F238E27FC236}">
                <a16:creationId xmlns:a16="http://schemas.microsoft.com/office/drawing/2014/main" id="{2E05DE97-38C0-BE4E-9C46-0B48A3E0CB81}"/>
              </a:ext>
            </a:extLst>
          </p:cNvPr>
          <p:cNvSpPr>
            <a:spLocks noGrp="1"/>
          </p:cNvSpPr>
          <p:nvPr>
            <p:ph type="ftr" sz="quarter" idx="11"/>
          </p:nvPr>
        </p:nvSpPr>
        <p:spPr/>
        <p:txBody>
          <a:bodyPr/>
          <a:lstStyle/>
          <a:p>
            <a:endParaRPr lang="es-ES_tradnl"/>
          </a:p>
        </p:txBody>
      </p:sp>
      <p:sp>
        <p:nvSpPr>
          <p:cNvPr id="4" name="Marcador de número de diapositiva 3">
            <a:extLst>
              <a:ext uri="{FF2B5EF4-FFF2-40B4-BE49-F238E27FC236}">
                <a16:creationId xmlns:a16="http://schemas.microsoft.com/office/drawing/2014/main" id="{CB44106C-19E3-D340-9C2D-D923F707F254}"/>
              </a:ext>
            </a:extLst>
          </p:cNvPr>
          <p:cNvSpPr>
            <a:spLocks noGrp="1"/>
          </p:cNvSpPr>
          <p:nvPr>
            <p:ph type="sldNum" sz="quarter" idx="12"/>
          </p:nvPr>
        </p:nvSpPr>
        <p:spPr/>
        <p:txBody>
          <a:bodyPr/>
          <a:lstStyle/>
          <a:p>
            <a:fld id="{80EABCF1-81E0-B949-BE81-306119A495BD}" type="slidenum">
              <a:rPr lang="es-ES_tradnl" smtClean="0"/>
              <a:t>‹Nº›</a:t>
            </a:fld>
            <a:endParaRPr lang="es-ES_tradnl"/>
          </a:p>
        </p:txBody>
      </p:sp>
    </p:spTree>
    <p:extLst>
      <p:ext uri="{BB962C8B-B14F-4D97-AF65-F5344CB8AC3E}">
        <p14:creationId xmlns:p14="http://schemas.microsoft.com/office/powerpoint/2010/main" val="4273990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3F27E2-EA89-6F42-A412-3FADCABD446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S_tradnl"/>
          </a:p>
        </p:txBody>
      </p:sp>
      <p:sp>
        <p:nvSpPr>
          <p:cNvPr id="3" name="Marcador de contenido 2">
            <a:extLst>
              <a:ext uri="{FF2B5EF4-FFF2-40B4-BE49-F238E27FC236}">
                <a16:creationId xmlns:a16="http://schemas.microsoft.com/office/drawing/2014/main" id="{9DA89C3F-F79F-9244-BE35-601CEDB51B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texto 3">
            <a:extLst>
              <a:ext uri="{FF2B5EF4-FFF2-40B4-BE49-F238E27FC236}">
                <a16:creationId xmlns:a16="http://schemas.microsoft.com/office/drawing/2014/main" id="{B4AC057C-54C4-D74C-92DE-794900788A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E426654-9E23-D246-A4C3-2C4CC2D88AFB}"/>
              </a:ext>
            </a:extLst>
          </p:cNvPr>
          <p:cNvSpPr>
            <a:spLocks noGrp="1"/>
          </p:cNvSpPr>
          <p:nvPr>
            <p:ph type="dt" sz="half" idx="10"/>
          </p:nvPr>
        </p:nvSpPr>
        <p:spPr/>
        <p:txBody>
          <a:bodyPr/>
          <a:lstStyle/>
          <a:p>
            <a:fld id="{763598EF-49E9-C543-B02A-C8F7A341A8E3}" type="datetimeFigureOut">
              <a:rPr lang="es-ES_tradnl" smtClean="0"/>
              <a:t>4/4/22</a:t>
            </a:fld>
            <a:endParaRPr lang="es-ES_tradnl"/>
          </a:p>
        </p:txBody>
      </p:sp>
      <p:sp>
        <p:nvSpPr>
          <p:cNvPr id="6" name="Marcador de pie de página 5">
            <a:extLst>
              <a:ext uri="{FF2B5EF4-FFF2-40B4-BE49-F238E27FC236}">
                <a16:creationId xmlns:a16="http://schemas.microsoft.com/office/drawing/2014/main" id="{BC124EB3-199B-9641-9649-37664F8455E9}"/>
              </a:ext>
            </a:extLst>
          </p:cNvPr>
          <p:cNvSpPr>
            <a:spLocks noGrp="1"/>
          </p:cNvSpPr>
          <p:nvPr>
            <p:ph type="ftr" sz="quarter" idx="11"/>
          </p:nvPr>
        </p:nvSpPr>
        <p:spPr/>
        <p:txBody>
          <a:bodyPr/>
          <a:lstStyle/>
          <a:p>
            <a:endParaRPr lang="es-ES_tradnl"/>
          </a:p>
        </p:txBody>
      </p:sp>
      <p:sp>
        <p:nvSpPr>
          <p:cNvPr id="7" name="Marcador de número de diapositiva 6">
            <a:extLst>
              <a:ext uri="{FF2B5EF4-FFF2-40B4-BE49-F238E27FC236}">
                <a16:creationId xmlns:a16="http://schemas.microsoft.com/office/drawing/2014/main" id="{5BD5FE48-6A96-B54F-9641-04A534EB422E}"/>
              </a:ext>
            </a:extLst>
          </p:cNvPr>
          <p:cNvSpPr>
            <a:spLocks noGrp="1"/>
          </p:cNvSpPr>
          <p:nvPr>
            <p:ph type="sldNum" sz="quarter" idx="12"/>
          </p:nvPr>
        </p:nvSpPr>
        <p:spPr/>
        <p:txBody>
          <a:bodyPr/>
          <a:lstStyle/>
          <a:p>
            <a:fld id="{80EABCF1-81E0-B949-BE81-306119A495BD}" type="slidenum">
              <a:rPr lang="es-ES_tradnl" smtClean="0"/>
              <a:t>‹Nº›</a:t>
            </a:fld>
            <a:endParaRPr lang="es-ES_tradnl"/>
          </a:p>
        </p:txBody>
      </p:sp>
    </p:spTree>
    <p:extLst>
      <p:ext uri="{BB962C8B-B14F-4D97-AF65-F5344CB8AC3E}">
        <p14:creationId xmlns:p14="http://schemas.microsoft.com/office/powerpoint/2010/main" val="2562821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3BEB0C-6B16-BF4B-A96A-6B0DC1DC41F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S_tradnl"/>
          </a:p>
        </p:txBody>
      </p:sp>
      <p:sp>
        <p:nvSpPr>
          <p:cNvPr id="3" name="Marcador de posición de imagen 2">
            <a:extLst>
              <a:ext uri="{FF2B5EF4-FFF2-40B4-BE49-F238E27FC236}">
                <a16:creationId xmlns:a16="http://schemas.microsoft.com/office/drawing/2014/main" id="{69E3402C-421A-7B44-AD47-CBD3E5C0B4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Marcador de texto 3">
            <a:extLst>
              <a:ext uri="{FF2B5EF4-FFF2-40B4-BE49-F238E27FC236}">
                <a16:creationId xmlns:a16="http://schemas.microsoft.com/office/drawing/2014/main" id="{5A1E6B82-0B7D-4C4D-AD4B-B5835DD62C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252C60A-CC5E-1B49-B1C8-E30C938C63FE}"/>
              </a:ext>
            </a:extLst>
          </p:cNvPr>
          <p:cNvSpPr>
            <a:spLocks noGrp="1"/>
          </p:cNvSpPr>
          <p:nvPr>
            <p:ph type="dt" sz="half" idx="10"/>
          </p:nvPr>
        </p:nvSpPr>
        <p:spPr/>
        <p:txBody>
          <a:bodyPr/>
          <a:lstStyle/>
          <a:p>
            <a:fld id="{763598EF-49E9-C543-B02A-C8F7A341A8E3}" type="datetimeFigureOut">
              <a:rPr lang="es-ES_tradnl" smtClean="0"/>
              <a:t>4/4/22</a:t>
            </a:fld>
            <a:endParaRPr lang="es-ES_tradnl"/>
          </a:p>
        </p:txBody>
      </p:sp>
      <p:sp>
        <p:nvSpPr>
          <p:cNvPr id="6" name="Marcador de pie de página 5">
            <a:extLst>
              <a:ext uri="{FF2B5EF4-FFF2-40B4-BE49-F238E27FC236}">
                <a16:creationId xmlns:a16="http://schemas.microsoft.com/office/drawing/2014/main" id="{8B341AC2-9E2D-7146-9E32-17299F580228}"/>
              </a:ext>
            </a:extLst>
          </p:cNvPr>
          <p:cNvSpPr>
            <a:spLocks noGrp="1"/>
          </p:cNvSpPr>
          <p:nvPr>
            <p:ph type="ftr" sz="quarter" idx="11"/>
          </p:nvPr>
        </p:nvSpPr>
        <p:spPr/>
        <p:txBody>
          <a:bodyPr/>
          <a:lstStyle/>
          <a:p>
            <a:endParaRPr lang="es-ES_tradnl"/>
          </a:p>
        </p:txBody>
      </p:sp>
      <p:sp>
        <p:nvSpPr>
          <p:cNvPr id="7" name="Marcador de número de diapositiva 6">
            <a:extLst>
              <a:ext uri="{FF2B5EF4-FFF2-40B4-BE49-F238E27FC236}">
                <a16:creationId xmlns:a16="http://schemas.microsoft.com/office/drawing/2014/main" id="{E5299686-9B82-7B4C-940A-44776675C4B2}"/>
              </a:ext>
            </a:extLst>
          </p:cNvPr>
          <p:cNvSpPr>
            <a:spLocks noGrp="1"/>
          </p:cNvSpPr>
          <p:nvPr>
            <p:ph type="sldNum" sz="quarter" idx="12"/>
          </p:nvPr>
        </p:nvSpPr>
        <p:spPr/>
        <p:txBody>
          <a:bodyPr/>
          <a:lstStyle/>
          <a:p>
            <a:fld id="{80EABCF1-81E0-B949-BE81-306119A495BD}" type="slidenum">
              <a:rPr lang="es-ES_tradnl" smtClean="0"/>
              <a:t>‹Nº›</a:t>
            </a:fld>
            <a:endParaRPr lang="es-ES_tradnl"/>
          </a:p>
        </p:txBody>
      </p:sp>
    </p:spTree>
    <p:extLst>
      <p:ext uri="{BB962C8B-B14F-4D97-AF65-F5344CB8AC3E}">
        <p14:creationId xmlns:p14="http://schemas.microsoft.com/office/powerpoint/2010/main" val="1219446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A9C21736-CED4-2844-A072-5DFA8F6CF0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S_tradnl"/>
          </a:p>
        </p:txBody>
      </p:sp>
      <p:sp>
        <p:nvSpPr>
          <p:cNvPr id="3" name="Marcador de texto 2">
            <a:extLst>
              <a:ext uri="{FF2B5EF4-FFF2-40B4-BE49-F238E27FC236}">
                <a16:creationId xmlns:a16="http://schemas.microsoft.com/office/drawing/2014/main" id="{688B3248-FFA1-7D42-ADE3-04DEAEF18A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Marcador de fecha 3">
            <a:extLst>
              <a:ext uri="{FF2B5EF4-FFF2-40B4-BE49-F238E27FC236}">
                <a16:creationId xmlns:a16="http://schemas.microsoft.com/office/drawing/2014/main" id="{BE9C4A1B-C4FD-A149-8F3A-E62E2B6AFC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3598EF-49E9-C543-B02A-C8F7A341A8E3}" type="datetimeFigureOut">
              <a:rPr lang="es-ES_tradnl" smtClean="0"/>
              <a:t>4/4/22</a:t>
            </a:fld>
            <a:endParaRPr lang="es-ES_tradnl"/>
          </a:p>
        </p:txBody>
      </p:sp>
      <p:sp>
        <p:nvSpPr>
          <p:cNvPr id="5" name="Marcador de pie de página 4">
            <a:extLst>
              <a:ext uri="{FF2B5EF4-FFF2-40B4-BE49-F238E27FC236}">
                <a16:creationId xmlns:a16="http://schemas.microsoft.com/office/drawing/2014/main" id="{E97AA063-7C3A-7547-A1AF-85DAA56ED8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Marcador de número de diapositiva 5">
            <a:extLst>
              <a:ext uri="{FF2B5EF4-FFF2-40B4-BE49-F238E27FC236}">
                <a16:creationId xmlns:a16="http://schemas.microsoft.com/office/drawing/2014/main" id="{5B12B190-458B-C84F-BE67-3AEE4D47A3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EABCF1-81E0-B949-BE81-306119A495BD}" type="slidenum">
              <a:rPr lang="es-ES_tradnl" smtClean="0"/>
              <a:t>‹Nº›</a:t>
            </a:fld>
            <a:endParaRPr lang="es-ES_tradnl"/>
          </a:p>
        </p:txBody>
      </p:sp>
    </p:spTree>
    <p:extLst>
      <p:ext uri="{BB962C8B-B14F-4D97-AF65-F5344CB8AC3E}">
        <p14:creationId xmlns:p14="http://schemas.microsoft.com/office/powerpoint/2010/main" val="31298091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0033"/>
        </a:solidFill>
        <a:effectLst/>
      </p:bgPr>
    </p:bg>
    <p:spTree>
      <p:nvGrpSpPr>
        <p:cNvPr id="1" name=""/>
        <p:cNvGrpSpPr/>
        <p:nvPr/>
      </p:nvGrpSpPr>
      <p:grpSpPr>
        <a:xfrm>
          <a:off x="0" y="0"/>
          <a:ext cx="0" cy="0"/>
          <a:chOff x="0" y="0"/>
          <a:chExt cx="0" cy="0"/>
        </a:xfrm>
      </p:grpSpPr>
      <p:pic>
        <p:nvPicPr>
          <p:cNvPr id="3" name="Imagen 2" descr="Logotipo&#10;&#10;Descripción generada automáticamente">
            <a:extLst>
              <a:ext uri="{FF2B5EF4-FFF2-40B4-BE49-F238E27FC236}">
                <a16:creationId xmlns:a16="http://schemas.microsoft.com/office/drawing/2014/main" id="{6C37A9FB-6EEC-ED4A-ACA5-9EABEB0C93AE}"/>
              </a:ext>
            </a:extLst>
          </p:cNvPr>
          <p:cNvPicPr>
            <a:picLocks noChangeAspect="1"/>
          </p:cNvPicPr>
          <p:nvPr/>
        </p:nvPicPr>
        <p:blipFill>
          <a:blip r:embed="rId3"/>
          <a:stretch>
            <a:fillRect/>
          </a:stretch>
        </p:blipFill>
        <p:spPr>
          <a:xfrm>
            <a:off x="7568009" y="5960962"/>
            <a:ext cx="2381078" cy="1076446"/>
          </a:xfrm>
          <a:prstGeom prst="rect">
            <a:avLst/>
          </a:prstGeom>
        </p:spPr>
      </p:pic>
      <p:pic>
        <p:nvPicPr>
          <p:cNvPr id="5" name="Imagen 4" descr="Logotipo&#10;&#10;Descripción generada automáticamente">
            <a:extLst>
              <a:ext uri="{FF2B5EF4-FFF2-40B4-BE49-F238E27FC236}">
                <a16:creationId xmlns:a16="http://schemas.microsoft.com/office/drawing/2014/main" id="{0352806D-18B2-8249-8A7D-78301F995F81}"/>
              </a:ext>
            </a:extLst>
          </p:cNvPr>
          <p:cNvPicPr>
            <a:picLocks noChangeAspect="1"/>
          </p:cNvPicPr>
          <p:nvPr/>
        </p:nvPicPr>
        <p:blipFill>
          <a:blip r:embed="rId4"/>
          <a:stretch>
            <a:fillRect/>
          </a:stretch>
        </p:blipFill>
        <p:spPr>
          <a:xfrm>
            <a:off x="9855939" y="6071580"/>
            <a:ext cx="2284070" cy="670879"/>
          </a:xfrm>
          <a:prstGeom prst="rect">
            <a:avLst/>
          </a:prstGeom>
        </p:spPr>
      </p:pic>
      <p:cxnSp>
        <p:nvCxnSpPr>
          <p:cNvPr id="9" name="Conector recto 8">
            <a:extLst>
              <a:ext uri="{FF2B5EF4-FFF2-40B4-BE49-F238E27FC236}">
                <a16:creationId xmlns:a16="http://schemas.microsoft.com/office/drawing/2014/main" id="{38C73C3F-4C2D-9040-9AB1-522B9086DB84}"/>
              </a:ext>
            </a:extLst>
          </p:cNvPr>
          <p:cNvCxnSpPr>
            <a:cxnSpLocks/>
          </p:cNvCxnSpPr>
          <p:nvPr/>
        </p:nvCxnSpPr>
        <p:spPr>
          <a:xfrm>
            <a:off x="9839774" y="6149378"/>
            <a:ext cx="0" cy="515281"/>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CuadroTexto 11">
            <a:extLst>
              <a:ext uri="{FF2B5EF4-FFF2-40B4-BE49-F238E27FC236}">
                <a16:creationId xmlns:a16="http://schemas.microsoft.com/office/drawing/2014/main" id="{094FE601-9040-6D43-812E-13B90FEEA183}"/>
              </a:ext>
            </a:extLst>
          </p:cNvPr>
          <p:cNvSpPr txBox="1"/>
          <p:nvPr/>
        </p:nvSpPr>
        <p:spPr>
          <a:xfrm>
            <a:off x="694480" y="2289036"/>
            <a:ext cx="5486391" cy="1446550"/>
          </a:xfrm>
          <a:prstGeom prst="rect">
            <a:avLst/>
          </a:prstGeom>
          <a:noFill/>
        </p:spPr>
        <p:txBody>
          <a:bodyPr wrap="square" rtlCol="0">
            <a:spAutoFit/>
          </a:bodyPr>
          <a:lstStyle/>
          <a:p>
            <a:pPr algn="ctr"/>
            <a:r>
              <a:rPr lang="es-ES_tradnl" sz="2400" dirty="0">
                <a:solidFill>
                  <a:schemeClr val="bg1"/>
                </a:solidFill>
              </a:rPr>
              <a:t>Curso de Cobranza</a:t>
            </a:r>
          </a:p>
          <a:p>
            <a:pPr algn="ctr"/>
            <a:r>
              <a:rPr lang="es-CL" sz="3200" b="1" dirty="0">
                <a:solidFill>
                  <a:schemeClr val="bg1"/>
                </a:solidFill>
              </a:rPr>
              <a:t>Como facturar para poder cobrar correctamente</a:t>
            </a:r>
            <a:endParaRPr lang="es-ES_tradnl" sz="6000" b="1" dirty="0">
              <a:solidFill>
                <a:schemeClr val="bg1"/>
              </a:solidFill>
            </a:endParaRPr>
          </a:p>
        </p:txBody>
      </p:sp>
      <p:cxnSp>
        <p:nvCxnSpPr>
          <p:cNvPr id="14" name="Conector recto 13">
            <a:extLst>
              <a:ext uri="{FF2B5EF4-FFF2-40B4-BE49-F238E27FC236}">
                <a16:creationId xmlns:a16="http://schemas.microsoft.com/office/drawing/2014/main" id="{E1F79A35-CCD1-974F-8E5E-72C3EF67C3D2}"/>
              </a:ext>
            </a:extLst>
          </p:cNvPr>
          <p:cNvCxnSpPr>
            <a:cxnSpLocks/>
          </p:cNvCxnSpPr>
          <p:nvPr/>
        </p:nvCxnSpPr>
        <p:spPr>
          <a:xfrm flipV="1">
            <a:off x="6632293" y="2013994"/>
            <a:ext cx="0" cy="3159890"/>
          </a:xfrm>
          <a:prstGeom prst="line">
            <a:avLst/>
          </a:prstGeom>
          <a:ln w="38100">
            <a:solidFill>
              <a:srgbClr val="FE6813"/>
            </a:solidFill>
          </a:ln>
        </p:spPr>
        <p:style>
          <a:lnRef idx="1">
            <a:schemeClr val="accent2"/>
          </a:lnRef>
          <a:fillRef idx="0">
            <a:schemeClr val="accent2"/>
          </a:fillRef>
          <a:effectRef idx="0">
            <a:schemeClr val="accent2"/>
          </a:effectRef>
          <a:fontRef idx="minor">
            <a:schemeClr val="tx1"/>
          </a:fontRef>
        </p:style>
      </p:cxnSp>
      <p:sp>
        <p:nvSpPr>
          <p:cNvPr id="21" name="Terminador 20">
            <a:extLst>
              <a:ext uri="{FF2B5EF4-FFF2-40B4-BE49-F238E27FC236}">
                <a16:creationId xmlns:a16="http://schemas.microsoft.com/office/drawing/2014/main" id="{B4FBC17D-1D10-C04D-A12C-071B0A1232B2}"/>
              </a:ext>
            </a:extLst>
          </p:cNvPr>
          <p:cNvSpPr/>
          <p:nvPr/>
        </p:nvSpPr>
        <p:spPr>
          <a:xfrm>
            <a:off x="2288885" y="4265219"/>
            <a:ext cx="2297580" cy="706285"/>
          </a:xfrm>
          <a:prstGeom prst="flowChartTermina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2400" b="1" dirty="0">
                <a:solidFill>
                  <a:schemeClr val="tx1"/>
                </a:solidFill>
              </a:rPr>
              <a:t>1er Módulo</a:t>
            </a:r>
            <a:endParaRPr lang="es-ES_tradnl" sz="2400" b="1" dirty="0">
              <a:solidFill>
                <a:srgbClr val="010033"/>
              </a:solidFill>
            </a:endParaRPr>
          </a:p>
        </p:txBody>
      </p:sp>
      <p:pic>
        <p:nvPicPr>
          <p:cNvPr id="29" name="Imagen 28" descr="Mujer sonriendo para la cámara con un fondo negro&#10;&#10;Descripción generada automáticamente">
            <a:extLst>
              <a:ext uri="{FF2B5EF4-FFF2-40B4-BE49-F238E27FC236}">
                <a16:creationId xmlns:a16="http://schemas.microsoft.com/office/drawing/2014/main" id="{6B86D64E-737B-6E4B-BA86-DA67E0351370}"/>
              </a:ext>
            </a:extLst>
          </p:cNvPr>
          <p:cNvPicPr>
            <a:picLocks noChangeAspect="1"/>
          </p:cNvPicPr>
          <p:nvPr/>
        </p:nvPicPr>
        <p:blipFill>
          <a:blip r:embed="rId5"/>
          <a:stretch>
            <a:fillRect/>
          </a:stretch>
        </p:blipFill>
        <p:spPr>
          <a:xfrm>
            <a:off x="8441677" y="1944998"/>
            <a:ext cx="1902549" cy="1851950"/>
          </a:xfrm>
          <a:prstGeom prst="rect">
            <a:avLst/>
          </a:prstGeom>
        </p:spPr>
      </p:pic>
      <p:sp>
        <p:nvSpPr>
          <p:cNvPr id="33" name="CuadroTexto 32">
            <a:extLst>
              <a:ext uri="{FF2B5EF4-FFF2-40B4-BE49-F238E27FC236}">
                <a16:creationId xmlns:a16="http://schemas.microsoft.com/office/drawing/2014/main" id="{FADA21D5-8F32-5244-8373-6989EA47D288}"/>
              </a:ext>
            </a:extLst>
          </p:cNvPr>
          <p:cNvSpPr txBox="1"/>
          <p:nvPr/>
        </p:nvSpPr>
        <p:spPr>
          <a:xfrm>
            <a:off x="6653618" y="4019169"/>
            <a:ext cx="5486391" cy="615553"/>
          </a:xfrm>
          <a:prstGeom prst="rect">
            <a:avLst/>
          </a:prstGeom>
          <a:noFill/>
        </p:spPr>
        <p:txBody>
          <a:bodyPr wrap="square" rtlCol="0">
            <a:spAutoFit/>
          </a:bodyPr>
          <a:lstStyle/>
          <a:p>
            <a:pPr algn="ctr"/>
            <a:r>
              <a:rPr lang="es-ES_tradnl" b="1" dirty="0">
                <a:solidFill>
                  <a:schemeClr val="bg1"/>
                </a:solidFill>
              </a:rPr>
              <a:t>Belén Sanguinetti</a:t>
            </a:r>
          </a:p>
          <a:p>
            <a:pPr algn="ctr"/>
            <a:r>
              <a:rPr lang="es-CL" sz="1600" dirty="0">
                <a:solidFill>
                  <a:schemeClr val="bg1"/>
                </a:solidFill>
              </a:rPr>
              <a:t>CMO de </a:t>
            </a:r>
            <a:r>
              <a:rPr lang="es-CL" sz="1600" dirty="0" err="1">
                <a:solidFill>
                  <a:schemeClr val="bg1"/>
                </a:solidFill>
              </a:rPr>
              <a:t>CobranzaOnline</a:t>
            </a:r>
            <a:endParaRPr lang="es-ES_tradnl" sz="1600" dirty="0">
              <a:solidFill>
                <a:schemeClr val="bg1"/>
              </a:solidFill>
            </a:endParaRPr>
          </a:p>
        </p:txBody>
      </p:sp>
      <p:grpSp>
        <p:nvGrpSpPr>
          <p:cNvPr id="34" name="Grupo 33">
            <a:extLst>
              <a:ext uri="{FF2B5EF4-FFF2-40B4-BE49-F238E27FC236}">
                <a16:creationId xmlns:a16="http://schemas.microsoft.com/office/drawing/2014/main" id="{7C1DA3AD-71FF-B74D-A19A-4F117A797A07}"/>
              </a:ext>
            </a:extLst>
          </p:cNvPr>
          <p:cNvGrpSpPr/>
          <p:nvPr/>
        </p:nvGrpSpPr>
        <p:grpSpPr>
          <a:xfrm>
            <a:off x="-792868" y="527933"/>
            <a:ext cx="3576577" cy="833377"/>
            <a:chOff x="-1397781" y="210955"/>
            <a:chExt cx="3576577" cy="833377"/>
          </a:xfrm>
        </p:grpSpPr>
        <p:sp>
          <p:nvSpPr>
            <p:cNvPr id="35" name="Paralelogramo 34">
              <a:extLst>
                <a:ext uri="{FF2B5EF4-FFF2-40B4-BE49-F238E27FC236}">
                  <a16:creationId xmlns:a16="http://schemas.microsoft.com/office/drawing/2014/main" id="{093F6FDD-A324-8542-AD10-8DA61BDED2F5}"/>
                </a:ext>
              </a:extLst>
            </p:cNvPr>
            <p:cNvSpPr/>
            <p:nvPr/>
          </p:nvSpPr>
          <p:spPr>
            <a:xfrm>
              <a:off x="-1397781" y="210955"/>
              <a:ext cx="3576577" cy="833377"/>
            </a:xfrm>
            <a:prstGeom prst="parallelogram">
              <a:avLst/>
            </a:prstGeom>
            <a:solidFill>
              <a:srgbClr val="FE68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36" name="CuadroTexto 35">
              <a:extLst>
                <a:ext uri="{FF2B5EF4-FFF2-40B4-BE49-F238E27FC236}">
                  <a16:creationId xmlns:a16="http://schemas.microsoft.com/office/drawing/2014/main" id="{E8B4205D-8927-C14A-A6C6-6214F51FD1B4}"/>
                </a:ext>
              </a:extLst>
            </p:cNvPr>
            <p:cNvSpPr txBox="1"/>
            <p:nvPr/>
          </p:nvSpPr>
          <p:spPr>
            <a:xfrm>
              <a:off x="153225" y="335255"/>
              <a:ext cx="1536679" cy="584775"/>
            </a:xfrm>
            <a:prstGeom prst="rect">
              <a:avLst/>
            </a:prstGeom>
            <a:noFill/>
          </p:spPr>
          <p:txBody>
            <a:bodyPr wrap="square" rtlCol="0">
              <a:spAutoFit/>
            </a:bodyPr>
            <a:lstStyle/>
            <a:p>
              <a:r>
                <a:rPr lang="es-ES_tradnl" sz="3200" dirty="0">
                  <a:solidFill>
                    <a:schemeClr val="bg1"/>
                  </a:solidFill>
                </a:rPr>
                <a:t>GRATIS</a:t>
              </a:r>
              <a:endParaRPr lang="es-ES_tradnl" sz="2400" dirty="0">
                <a:solidFill>
                  <a:schemeClr val="bg1"/>
                </a:solidFill>
              </a:endParaRPr>
            </a:p>
          </p:txBody>
        </p:sp>
      </p:grpSp>
    </p:spTree>
    <p:extLst>
      <p:ext uri="{BB962C8B-B14F-4D97-AF65-F5344CB8AC3E}">
        <p14:creationId xmlns:p14="http://schemas.microsoft.com/office/powerpoint/2010/main" val="3089299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A7F6D36E-2014-E444-9C38-D129FDCE1059}"/>
              </a:ext>
            </a:extLst>
          </p:cNvPr>
          <p:cNvSpPr/>
          <p:nvPr/>
        </p:nvSpPr>
        <p:spPr>
          <a:xfrm>
            <a:off x="0" y="0"/>
            <a:ext cx="12192000" cy="810228"/>
          </a:xfrm>
          <a:prstGeom prst="rect">
            <a:avLst/>
          </a:prstGeom>
          <a:solidFill>
            <a:srgbClr val="0100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pic>
        <p:nvPicPr>
          <p:cNvPr id="3" name="Imagen 2" descr="Logotipo&#10;&#10;Descripción generada automáticamente">
            <a:extLst>
              <a:ext uri="{FF2B5EF4-FFF2-40B4-BE49-F238E27FC236}">
                <a16:creationId xmlns:a16="http://schemas.microsoft.com/office/drawing/2014/main" id="{5098AE76-8B30-BD4C-A7EA-7C7FDA960627}"/>
              </a:ext>
            </a:extLst>
          </p:cNvPr>
          <p:cNvPicPr>
            <a:picLocks noChangeAspect="1"/>
          </p:cNvPicPr>
          <p:nvPr/>
        </p:nvPicPr>
        <p:blipFill>
          <a:blip r:embed="rId2"/>
          <a:stretch>
            <a:fillRect/>
          </a:stretch>
        </p:blipFill>
        <p:spPr>
          <a:xfrm>
            <a:off x="9757458" y="69674"/>
            <a:ext cx="2284070" cy="670879"/>
          </a:xfrm>
          <a:prstGeom prst="rect">
            <a:avLst/>
          </a:prstGeom>
        </p:spPr>
      </p:pic>
      <p:sp>
        <p:nvSpPr>
          <p:cNvPr id="4" name="CuadroTexto 3">
            <a:extLst>
              <a:ext uri="{FF2B5EF4-FFF2-40B4-BE49-F238E27FC236}">
                <a16:creationId xmlns:a16="http://schemas.microsoft.com/office/drawing/2014/main" id="{E01FAEE0-E41F-D24E-A930-0C52C29B6946}"/>
              </a:ext>
            </a:extLst>
          </p:cNvPr>
          <p:cNvSpPr txBox="1"/>
          <p:nvPr/>
        </p:nvSpPr>
        <p:spPr>
          <a:xfrm>
            <a:off x="289366" y="231494"/>
            <a:ext cx="3634452" cy="369332"/>
          </a:xfrm>
          <a:prstGeom prst="rect">
            <a:avLst/>
          </a:prstGeom>
          <a:noFill/>
        </p:spPr>
        <p:txBody>
          <a:bodyPr wrap="square" rtlCol="0">
            <a:spAutoFit/>
          </a:bodyPr>
          <a:lstStyle/>
          <a:p>
            <a:r>
              <a:rPr lang="es-ES_tradnl" dirty="0">
                <a:solidFill>
                  <a:schemeClr val="bg1"/>
                </a:solidFill>
              </a:rPr>
              <a:t>Curso de Cobranza: Módulo X</a:t>
            </a:r>
          </a:p>
        </p:txBody>
      </p:sp>
      <p:sp>
        <p:nvSpPr>
          <p:cNvPr id="5" name="CuadroTexto 4">
            <a:extLst>
              <a:ext uri="{FF2B5EF4-FFF2-40B4-BE49-F238E27FC236}">
                <a16:creationId xmlns:a16="http://schemas.microsoft.com/office/drawing/2014/main" id="{31476055-33A2-8141-B767-D5897681BCB7}"/>
              </a:ext>
            </a:extLst>
          </p:cNvPr>
          <p:cNvSpPr txBox="1"/>
          <p:nvPr/>
        </p:nvSpPr>
        <p:spPr>
          <a:xfrm>
            <a:off x="891250" y="1400537"/>
            <a:ext cx="7072132" cy="4816062"/>
          </a:xfrm>
          <a:prstGeom prst="rect">
            <a:avLst/>
          </a:prstGeom>
          <a:noFill/>
        </p:spPr>
        <p:txBody>
          <a:bodyPr wrap="square" rtlCol="0">
            <a:spAutoFit/>
          </a:bodyPr>
          <a:lstStyle/>
          <a:p>
            <a:r>
              <a:rPr lang="es-ES_tradnl" sz="2400" dirty="0">
                <a:solidFill>
                  <a:srgbClr val="010033"/>
                </a:solidFill>
              </a:rPr>
              <a:t>Curso de Cobranza</a:t>
            </a:r>
            <a:br>
              <a:rPr lang="es-ES_tradnl" sz="2400" dirty="0">
                <a:solidFill>
                  <a:srgbClr val="010033"/>
                </a:solidFill>
              </a:rPr>
            </a:br>
            <a:endParaRPr lang="es-ES_tradnl" sz="2400" dirty="0">
              <a:solidFill>
                <a:srgbClr val="010033"/>
              </a:solidFill>
            </a:endParaRPr>
          </a:p>
          <a:p>
            <a:pPr lvl="1">
              <a:lnSpc>
                <a:spcPct val="200000"/>
              </a:lnSpc>
            </a:pPr>
            <a:r>
              <a:rPr lang="es-ES_tradnl" dirty="0">
                <a:solidFill>
                  <a:srgbClr val="010033"/>
                </a:solidFill>
                <a:latin typeface="+mj-lt"/>
              </a:rPr>
              <a:t>0.   Introducción</a:t>
            </a:r>
          </a:p>
          <a:p>
            <a:pPr marL="800100" lvl="1" indent="-342900">
              <a:lnSpc>
                <a:spcPct val="200000"/>
              </a:lnSpc>
              <a:buFont typeface="+mj-lt"/>
              <a:buAutoNum type="arabicPeriod"/>
            </a:pPr>
            <a:r>
              <a:rPr lang="es-ES_tradnl" sz="2000" b="1" dirty="0">
                <a:solidFill>
                  <a:srgbClr val="010033"/>
                </a:solidFill>
                <a:latin typeface="+mj-lt"/>
              </a:rPr>
              <a:t>Como facturar para poder cobrar correctamente</a:t>
            </a:r>
          </a:p>
          <a:p>
            <a:pPr marL="800100" lvl="1" indent="-342900">
              <a:lnSpc>
                <a:spcPct val="200000"/>
              </a:lnSpc>
              <a:buFont typeface="+mj-lt"/>
              <a:buAutoNum type="arabicPeriod"/>
            </a:pPr>
            <a:r>
              <a:rPr lang="es-ES_tradnl" dirty="0">
                <a:solidFill>
                  <a:srgbClr val="010033"/>
                </a:solidFill>
                <a:latin typeface="+mj-lt"/>
              </a:rPr>
              <a:t>Cobranza preventiva: evitar impagos</a:t>
            </a:r>
          </a:p>
          <a:p>
            <a:pPr marL="800100" lvl="1" indent="-342900">
              <a:lnSpc>
                <a:spcPct val="200000"/>
              </a:lnSpc>
              <a:buFont typeface="+mj-lt"/>
              <a:buAutoNum type="arabicPeriod"/>
            </a:pPr>
            <a:r>
              <a:rPr lang="es-ES_tradnl" dirty="0">
                <a:solidFill>
                  <a:srgbClr val="010033"/>
                </a:solidFill>
                <a:latin typeface="+mj-lt"/>
              </a:rPr>
              <a:t>Gestión de la cobranza y comunicación con el cliente</a:t>
            </a:r>
          </a:p>
          <a:p>
            <a:pPr marL="800100" lvl="1" indent="-342900">
              <a:lnSpc>
                <a:spcPct val="200000"/>
              </a:lnSpc>
              <a:buFont typeface="+mj-lt"/>
              <a:buAutoNum type="arabicPeriod"/>
            </a:pPr>
            <a:r>
              <a:rPr lang="es-ES_tradnl" dirty="0">
                <a:solidFill>
                  <a:srgbClr val="010033"/>
                </a:solidFill>
                <a:latin typeface="+mj-lt"/>
              </a:rPr>
              <a:t>¿Facturas impagas? Parte I</a:t>
            </a:r>
          </a:p>
          <a:p>
            <a:pPr marL="800100" lvl="1" indent="-342900">
              <a:lnSpc>
                <a:spcPct val="200000"/>
              </a:lnSpc>
              <a:buFont typeface="+mj-lt"/>
              <a:buAutoNum type="arabicPeriod"/>
            </a:pPr>
            <a:r>
              <a:rPr lang="es-ES_tradnl" dirty="0">
                <a:solidFill>
                  <a:srgbClr val="010033"/>
                </a:solidFill>
                <a:latin typeface="+mj-lt"/>
              </a:rPr>
              <a:t>¿Facturas impagas? Parte II</a:t>
            </a:r>
          </a:p>
          <a:p>
            <a:pPr marL="800100" lvl="1" indent="-342900">
              <a:lnSpc>
                <a:spcPct val="200000"/>
              </a:lnSpc>
              <a:buFont typeface="+mj-lt"/>
              <a:buAutoNum type="arabicPeriod"/>
            </a:pPr>
            <a:r>
              <a:rPr lang="es-ES_tradnl" dirty="0" err="1">
                <a:solidFill>
                  <a:srgbClr val="010033"/>
                </a:solidFill>
                <a:latin typeface="+mj-lt"/>
              </a:rPr>
              <a:t>Bonus</a:t>
            </a:r>
            <a:r>
              <a:rPr lang="es-ES_tradnl" dirty="0">
                <a:solidFill>
                  <a:srgbClr val="010033"/>
                </a:solidFill>
                <a:latin typeface="+mj-lt"/>
              </a:rPr>
              <a:t>: Rol del Boletín Comercial, DICOM y otros Burós de Crédito</a:t>
            </a:r>
          </a:p>
        </p:txBody>
      </p:sp>
      <p:cxnSp>
        <p:nvCxnSpPr>
          <p:cNvPr id="6" name="Conector recto 5">
            <a:extLst>
              <a:ext uri="{FF2B5EF4-FFF2-40B4-BE49-F238E27FC236}">
                <a16:creationId xmlns:a16="http://schemas.microsoft.com/office/drawing/2014/main" id="{8C92A264-7941-3D44-84AC-B9832FB9A1E1}"/>
              </a:ext>
            </a:extLst>
          </p:cNvPr>
          <p:cNvCxnSpPr>
            <a:cxnSpLocks/>
          </p:cNvCxnSpPr>
          <p:nvPr/>
        </p:nvCxnSpPr>
        <p:spPr>
          <a:xfrm flipH="1">
            <a:off x="983847" y="1932972"/>
            <a:ext cx="4386804" cy="0"/>
          </a:xfrm>
          <a:prstGeom prst="line">
            <a:avLst/>
          </a:prstGeom>
          <a:ln w="38100">
            <a:solidFill>
              <a:srgbClr val="FE6813"/>
            </a:solidFill>
          </a:ln>
        </p:spPr>
        <p:style>
          <a:lnRef idx="1">
            <a:schemeClr val="accent2"/>
          </a:lnRef>
          <a:fillRef idx="0">
            <a:schemeClr val="accent2"/>
          </a:fillRef>
          <a:effectRef idx="0">
            <a:schemeClr val="accent2"/>
          </a:effectRef>
          <a:fontRef idx="minor">
            <a:schemeClr val="tx1"/>
          </a:fontRef>
        </p:style>
      </p:cxnSp>
      <p:sp>
        <p:nvSpPr>
          <p:cNvPr id="8" name="Flecha curvada hacia la izquierda 7">
            <a:extLst>
              <a:ext uri="{FF2B5EF4-FFF2-40B4-BE49-F238E27FC236}">
                <a16:creationId xmlns:a16="http://schemas.microsoft.com/office/drawing/2014/main" id="{B8ED65FA-D78F-FE42-BC12-C6214505E700}"/>
              </a:ext>
            </a:extLst>
          </p:cNvPr>
          <p:cNvSpPr/>
          <p:nvPr/>
        </p:nvSpPr>
        <p:spPr>
          <a:xfrm>
            <a:off x="6898511" y="2546430"/>
            <a:ext cx="335666" cy="694481"/>
          </a:xfrm>
          <a:prstGeom prst="curvedLeftArrow">
            <a:avLst>
              <a:gd name="adj1" fmla="val 25000"/>
              <a:gd name="adj2" fmla="val 89655"/>
              <a:gd name="adj3" fmla="val 25000"/>
            </a:avLst>
          </a:prstGeom>
          <a:solidFill>
            <a:srgbClr val="FE68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solidFill>
                <a:schemeClr val="tx1"/>
              </a:solidFill>
            </a:endParaRPr>
          </a:p>
        </p:txBody>
      </p:sp>
    </p:spTree>
    <p:extLst>
      <p:ext uri="{BB962C8B-B14F-4D97-AF65-F5344CB8AC3E}">
        <p14:creationId xmlns:p14="http://schemas.microsoft.com/office/powerpoint/2010/main" val="1869423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A7F6D36E-2014-E444-9C38-D129FDCE1059}"/>
              </a:ext>
            </a:extLst>
          </p:cNvPr>
          <p:cNvSpPr/>
          <p:nvPr/>
        </p:nvSpPr>
        <p:spPr>
          <a:xfrm>
            <a:off x="0" y="0"/>
            <a:ext cx="12192000" cy="810228"/>
          </a:xfrm>
          <a:prstGeom prst="rect">
            <a:avLst/>
          </a:prstGeom>
          <a:solidFill>
            <a:srgbClr val="0100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pic>
        <p:nvPicPr>
          <p:cNvPr id="3" name="Imagen 2" descr="Logotipo&#10;&#10;Descripción generada automáticamente">
            <a:extLst>
              <a:ext uri="{FF2B5EF4-FFF2-40B4-BE49-F238E27FC236}">
                <a16:creationId xmlns:a16="http://schemas.microsoft.com/office/drawing/2014/main" id="{5098AE76-8B30-BD4C-A7EA-7C7FDA960627}"/>
              </a:ext>
            </a:extLst>
          </p:cNvPr>
          <p:cNvPicPr>
            <a:picLocks noChangeAspect="1"/>
          </p:cNvPicPr>
          <p:nvPr/>
        </p:nvPicPr>
        <p:blipFill>
          <a:blip r:embed="rId2"/>
          <a:stretch>
            <a:fillRect/>
          </a:stretch>
        </p:blipFill>
        <p:spPr>
          <a:xfrm>
            <a:off x="9757458" y="69674"/>
            <a:ext cx="2284070" cy="670879"/>
          </a:xfrm>
          <a:prstGeom prst="rect">
            <a:avLst/>
          </a:prstGeom>
        </p:spPr>
      </p:pic>
      <p:sp>
        <p:nvSpPr>
          <p:cNvPr id="4" name="CuadroTexto 3">
            <a:extLst>
              <a:ext uri="{FF2B5EF4-FFF2-40B4-BE49-F238E27FC236}">
                <a16:creationId xmlns:a16="http://schemas.microsoft.com/office/drawing/2014/main" id="{E01FAEE0-E41F-D24E-A930-0C52C29B6946}"/>
              </a:ext>
            </a:extLst>
          </p:cNvPr>
          <p:cNvSpPr txBox="1"/>
          <p:nvPr/>
        </p:nvSpPr>
        <p:spPr>
          <a:xfrm>
            <a:off x="289366" y="231494"/>
            <a:ext cx="3634452" cy="369332"/>
          </a:xfrm>
          <a:prstGeom prst="rect">
            <a:avLst/>
          </a:prstGeom>
          <a:noFill/>
        </p:spPr>
        <p:txBody>
          <a:bodyPr wrap="square" rtlCol="0">
            <a:spAutoFit/>
          </a:bodyPr>
          <a:lstStyle/>
          <a:p>
            <a:r>
              <a:rPr lang="es-ES_tradnl" dirty="0">
                <a:solidFill>
                  <a:schemeClr val="bg1"/>
                </a:solidFill>
              </a:rPr>
              <a:t>Curso de Cobranza: Módulo X</a:t>
            </a:r>
          </a:p>
        </p:txBody>
      </p:sp>
      <p:sp>
        <p:nvSpPr>
          <p:cNvPr id="5" name="CuadroTexto 4">
            <a:extLst>
              <a:ext uri="{FF2B5EF4-FFF2-40B4-BE49-F238E27FC236}">
                <a16:creationId xmlns:a16="http://schemas.microsoft.com/office/drawing/2014/main" id="{31476055-33A2-8141-B767-D5897681BCB7}"/>
              </a:ext>
            </a:extLst>
          </p:cNvPr>
          <p:cNvSpPr txBox="1"/>
          <p:nvPr/>
        </p:nvSpPr>
        <p:spPr>
          <a:xfrm>
            <a:off x="891250" y="1400537"/>
            <a:ext cx="7072132" cy="4077398"/>
          </a:xfrm>
          <a:prstGeom prst="rect">
            <a:avLst/>
          </a:prstGeom>
          <a:noFill/>
        </p:spPr>
        <p:txBody>
          <a:bodyPr wrap="square" rtlCol="0">
            <a:spAutoFit/>
          </a:bodyPr>
          <a:lstStyle/>
          <a:p>
            <a:r>
              <a:rPr lang="es-ES_tradnl" sz="2400" dirty="0">
                <a:solidFill>
                  <a:srgbClr val="010033"/>
                </a:solidFill>
              </a:rPr>
              <a:t>Curso de Cobranza</a:t>
            </a:r>
            <a:br>
              <a:rPr lang="es-ES_tradnl" sz="2400" dirty="0">
                <a:solidFill>
                  <a:srgbClr val="010033"/>
                </a:solidFill>
              </a:rPr>
            </a:br>
            <a:endParaRPr lang="es-ES_tradnl" sz="2400" dirty="0">
              <a:solidFill>
                <a:srgbClr val="010033"/>
              </a:solidFill>
            </a:endParaRPr>
          </a:p>
          <a:p>
            <a:pPr marL="800100" lvl="1" indent="-342900">
              <a:lnSpc>
                <a:spcPct val="200000"/>
              </a:lnSpc>
              <a:buFont typeface="+mj-lt"/>
              <a:buAutoNum type="arabicPeriod"/>
            </a:pPr>
            <a:r>
              <a:rPr lang="es-ES_tradnl" dirty="0">
                <a:solidFill>
                  <a:srgbClr val="010033"/>
                </a:solidFill>
                <a:latin typeface="+mj-lt"/>
              </a:rPr>
              <a:t>Introducción</a:t>
            </a:r>
          </a:p>
          <a:p>
            <a:pPr marL="800100" lvl="1" indent="-342900">
              <a:lnSpc>
                <a:spcPct val="200000"/>
              </a:lnSpc>
              <a:buFont typeface="+mj-lt"/>
              <a:buAutoNum type="arabicPeriod"/>
            </a:pPr>
            <a:r>
              <a:rPr lang="es-ES_tradnl" b="1" dirty="0">
                <a:solidFill>
                  <a:srgbClr val="010033"/>
                </a:solidFill>
              </a:rPr>
              <a:t>Como facturar para poder cobrar correctamente</a:t>
            </a:r>
            <a:endParaRPr lang="es-ES_tradnl" dirty="0">
              <a:solidFill>
                <a:srgbClr val="010033"/>
              </a:solidFill>
              <a:latin typeface="+mj-lt"/>
            </a:endParaRPr>
          </a:p>
          <a:p>
            <a:pPr marL="1257300" lvl="2" indent="-342900">
              <a:lnSpc>
                <a:spcPct val="200000"/>
              </a:lnSpc>
              <a:buFont typeface="Arial" panose="020B0604020202020204" pitchFamily="34" charset="0"/>
              <a:buChar char="•"/>
            </a:pPr>
            <a:r>
              <a:rPr lang="es-ES_tradnl" dirty="0">
                <a:solidFill>
                  <a:srgbClr val="010033"/>
                </a:solidFill>
                <a:latin typeface="+mj-lt"/>
              </a:rPr>
              <a:t>Factura electrónica: tipos de factura</a:t>
            </a:r>
          </a:p>
          <a:p>
            <a:pPr marL="1257300" lvl="2" indent="-342900">
              <a:lnSpc>
                <a:spcPct val="200000"/>
              </a:lnSpc>
              <a:buFont typeface="Arial" panose="020B0604020202020204" pitchFamily="34" charset="0"/>
              <a:buChar char="•"/>
            </a:pPr>
            <a:r>
              <a:rPr lang="es-ES_tradnl" dirty="0">
                <a:solidFill>
                  <a:srgbClr val="010033"/>
                </a:solidFill>
                <a:latin typeface="+mj-lt"/>
              </a:rPr>
              <a:t>Como facturar a crédito</a:t>
            </a:r>
          </a:p>
          <a:p>
            <a:pPr marL="1257300" lvl="2" indent="-342900">
              <a:lnSpc>
                <a:spcPct val="200000"/>
              </a:lnSpc>
              <a:buFont typeface="Arial" panose="020B0604020202020204" pitchFamily="34" charset="0"/>
              <a:buChar char="•"/>
            </a:pPr>
            <a:r>
              <a:rPr lang="es-ES_tradnl" dirty="0">
                <a:solidFill>
                  <a:srgbClr val="010033"/>
                </a:solidFill>
                <a:latin typeface="+mj-lt"/>
              </a:rPr>
              <a:t>Ley 30 días</a:t>
            </a:r>
          </a:p>
          <a:p>
            <a:pPr marL="1257300" lvl="2" indent="-342900">
              <a:lnSpc>
                <a:spcPct val="200000"/>
              </a:lnSpc>
              <a:buFont typeface="Arial" panose="020B0604020202020204" pitchFamily="34" charset="0"/>
              <a:buChar char="•"/>
            </a:pPr>
            <a:r>
              <a:rPr lang="es-ES_tradnl" dirty="0">
                <a:solidFill>
                  <a:srgbClr val="010033"/>
                </a:solidFill>
                <a:latin typeface="+mj-lt"/>
              </a:rPr>
              <a:t>Los riesgos de facturar al contado</a:t>
            </a:r>
          </a:p>
        </p:txBody>
      </p:sp>
      <p:cxnSp>
        <p:nvCxnSpPr>
          <p:cNvPr id="6" name="Conector recto 5">
            <a:extLst>
              <a:ext uri="{FF2B5EF4-FFF2-40B4-BE49-F238E27FC236}">
                <a16:creationId xmlns:a16="http://schemas.microsoft.com/office/drawing/2014/main" id="{8C92A264-7941-3D44-84AC-B9832FB9A1E1}"/>
              </a:ext>
            </a:extLst>
          </p:cNvPr>
          <p:cNvCxnSpPr>
            <a:cxnSpLocks/>
          </p:cNvCxnSpPr>
          <p:nvPr/>
        </p:nvCxnSpPr>
        <p:spPr>
          <a:xfrm flipH="1">
            <a:off x="983847" y="1932972"/>
            <a:ext cx="4386804" cy="0"/>
          </a:xfrm>
          <a:prstGeom prst="line">
            <a:avLst/>
          </a:prstGeom>
          <a:ln w="38100">
            <a:solidFill>
              <a:srgbClr val="FE6813"/>
            </a:solidFill>
          </a:ln>
        </p:spPr>
        <p:style>
          <a:lnRef idx="1">
            <a:schemeClr val="accent2"/>
          </a:lnRef>
          <a:fillRef idx="0">
            <a:schemeClr val="accent2"/>
          </a:fillRef>
          <a:effectRef idx="0">
            <a:schemeClr val="accent2"/>
          </a:effectRef>
          <a:fontRef idx="minor">
            <a:schemeClr val="tx1"/>
          </a:fontRef>
        </p:style>
      </p:cxnSp>
      <p:sp>
        <p:nvSpPr>
          <p:cNvPr id="9" name="CuadroTexto 8">
            <a:extLst>
              <a:ext uri="{FF2B5EF4-FFF2-40B4-BE49-F238E27FC236}">
                <a16:creationId xmlns:a16="http://schemas.microsoft.com/office/drawing/2014/main" id="{EA468946-A052-254F-957E-DAF7FC243152}"/>
              </a:ext>
            </a:extLst>
          </p:cNvPr>
          <p:cNvSpPr txBox="1"/>
          <p:nvPr/>
        </p:nvSpPr>
        <p:spPr>
          <a:xfrm>
            <a:off x="3041248" y="3241440"/>
            <a:ext cx="6105644" cy="369332"/>
          </a:xfrm>
          <a:prstGeom prst="rect">
            <a:avLst/>
          </a:prstGeom>
          <a:noFill/>
        </p:spPr>
        <p:txBody>
          <a:bodyPr wrap="square">
            <a:spAutoFit/>
          </a:bodyPr>
          <a:lstStyle/>
          <a:p>
            <a:endParaRPr lang="es-ES_tradnl" dirty="0"/>
          </a:p>
        </p:txBody>
      </p:sp>
    </p:spTree>
    <p:extLst>
      <p:ext uri="{BB962C8B-B14F-4D97-AF65-F5344CB8AC3E}">
        <p14:creationId xmlns:p14="http://schemas.microsoft.com/office/powerpoint/2010/main" val="1895937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A7F6D36E-2014-E444-9C38-D129FDCE1059}"/>
              </a:ext>
            </a:extLst>
          </p:cNvPr>
          <p:cNvSpPr/>
          <p:nvPr/>
        </p:nvSpPr>
        <p:spPr>
          <a:xfrm>
            <a:off x="0" y="0"/>
            <a:ext cx="12192000" cy="810228"/>
          </a:xfrm>
          <a:prstGeom prst="rect">
            <a:avLst/>
          </a:prstGeom>
          <a:solidFill>
            <a:srgbClr val="0100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pic>
        <p:nvPicPr>
          <p:cNvPr id="3" name="Imagen 2" descr="Logotipo&#10;&#10;Descripción generada automáticamente">
            <a:extLst>
              <a:ext uri="{FF2B5EF4-FFF2-40B4-BE49-F238E27FC236}">
                <a16:creationId xmlns:a16="http://schemas.microsoft.com/office/drawing/2014/main" id="{5098AE76-8B30-BD4C-A7EA-7C7FDA960627}"/>
              </a:ext>
            </a:extLst>
          </p:cNvPr>
          <p:cNvPicPr>
            <a:picLocks noChangeAspect="1"/>
          </p:cNvPicPr>
          <p:nvPr/>
        </p:nvPicPr>
        <p:blipFill>
          <a:blip r:embed="rId3"/>
          <a:stretch>
            <a:fillRect/>
          </a:stretch>
        </p:blipFill>
        <p:spPr>
          <a:xfrm>
            <a:off x="9757458" y="69674"/>
            <a:ext cx="2284070" cy="670879"/>
          </a:xfrm>
          <a:prstGeom prst="rect">
            <a:avLst/>
          </a:prstGeom>
        </p:spPr>
      </p:pic>
      <p:sp>
        <p:nvSpPr>
          <p:cNvPr id="4" name="CuadroTexto 3">
            <a:extLst>
              <a:ext uri="{FF2B5EF4-FFF2-40B4-BE49-F238E27FC236}">
                <a16:creationId xmlns:a16="http://schemas.microsoft.com/office/drawing/2014/main" id="{E01FAEE0-E41F-D24E-A930-0C52C29B6946}"/>
              </a:ext>
            </a:extLst>
          </p:cNvPr>
          <p:cNvSpPr txBox="1"/>
          <p:nvPr/>
        </p:nvSpPr>
        <p:spPr>
          <a:xfrm>
            <a:off x="289366" y="231494"/>
            <a:ext cx="3634452" cy="369332"/>
          </a:xfrm>
          <a:prstGeom prst="rect">
            <a:avLst/>
          </a:prstGeom>
          <a:noFill/>
        </p:spPr>
        <p:txBody>
          <a:bodyPr wrap="square" rtlCol="0">
            <a:spAutoFit/>
          </a:bodyPr>
          <a:lstStyle/>
          <a:p>
            <a:r>
              <a:rPr lang="es-ES_tradnl" dirty="0">
                <a:solidFill>
                  <a:schemeClr val="bg1"/>
                </a:solidFill>
              </a:rPr>
              <a:t>Curso de Cobranza: Módulo X</a:t>
            </a:r>
          </a:p>
        </p:txBody>
      </p:sp>
      <p:sp>
        <p:nvSpPr>
          <p:cNvPr id="5" name="CuadroTexto 4">
            <a:extLst>
              <a:ext uri="{FF2B5EF4-FFF2-40B4-BE49-F238E27FC236}">
                <a16:creationId xmlns:a16="http://schemas.microsoft.com/office/drawing/2014/main" id="{31476055-33A2-8141-B767-D5897681BCB7}"/>
              </a:ext>
            </a:extLst>
          </p:cNvPr>
          <p:cNvSpPr txBox="1"/>
          <p:nvPr/>
        </p:nvSpPr>
        <p:spPr>
          <a:xfrm>
            <a:off x="891250" y="1400537"/>
            <a:ext cx="7072132" cy="461665"/>
          </a:xfrm>
          <a:prstGeom prst="rect">
            <a:avLst/>
          </a:prstGeom>
          <a:noFill/>
        </p:spPr>
        <p:txBody>
          <a:bodyPr wrap="square" rtlCol="0">
            <a:spAutoFit/>
          </a:bodyPr>
          <a:lstStyle/>
          <a:p>
            <a:r>
              <a:rPr lang="es-ES_tradnl" sz="2400" b="1" dirty="0">
                <a:solidFill>
                  <a:srgbClr val="FE6813"/>
                </a:solidFill>
              </a:rPr>
              <a:t>Factura Electrónica</a:t>
            </a:r>
            <a:endParaRPr lang="es-ES_tradnl" b="1" dirty="0">
              <a:solidFill>
                <a:srgbClr val="FE6813"/>
              </a:solidFill>
            </a:endParaRPr>
          </a:p>
        </p:txBody>
      </p:sp>
      <p:sp>
        <p:nvSpPr>
          <p:cNvPr id="8" name="CuadroTexto 7">
            <a:extLst>
              <a:ext uri="{FF2B5EF4-FFF2-40B4-BE49-F238E27FC236}">
                <a16:creationId xmlns:a16="http://schemas.microsoft.com/office/drawing/2014/main" id="{333B9794-FCF6-1246-A306-2565978C800B}"/>
              </a:ext>
            </a:extLst>
          </p:cNvPr>
          <p:cNvSpPr txBox="1"/>
          <p:nvPr/>
        </p:nvSpPr>
        <p:spPr>
          <a:xfrm>
            <a:off x="983848" y="2071868"/>
            <a:ext cx="5289630" cy="4801314"/>
          </a:xfrm>
          <a:prstGeom prst="rect">
            <a:avLst/>
          </a:prstGeom>
          <a:noFill/>
        </p:spPr>
        <p:txBody>
          <a:bodyPr wrap="square" rtlCol="0">
            <a:spAutoFit/>
          </a:bodyPr>
          <a:lstStyle/>
          <a:p>
            <a:pPr algn="just">
              <a:lnSpc>
                <a:spcPct val="150000"/>
              </a:lnSpc>
            </a:pPr>
            <a:r>
              <a:rPr lang="es-CL" sz="1600" dirty="0">
                <a:solidFill>
                  <a:srgbClr val="010033"/>
                </a:solidFill>
                <a:latin typeface="+mj-lt"/>
              </a:rPr>
              <a:t>La </a:t>
            </a:r>
            <a:r>
              <a:rPr lang="es-CL" sz="1600" b="1" dirty="0">
                <a:solidFill>
                  <a:srgbClr val="010033"/>
                </a:solidFill>
                <a:latin typeface="+mj-lt"/>
              </a:rPr>
              <a:t>factura electrónica</a:t>
            </a:r>
            <a:r>
              <a:rPr lang="es-CL" sz="1600" dirty="0">
                <a:solidFill>
                  <a:srgbClr val="010033"/>
                </a:solidFill>
                <a:latin typeface="+mj-lt"/>
              </a:rPr>
              <a:t> es un DTE que se utiliza como medio de respaldo de las operaciones comerciales, y en chile es obligatorio desde 1 febrero del 2018. </a:t>
            </a:r>
          </a:p>
          <a:p>
            <a:pPr>
              <a:lnSpc>
                <a:spcPct val="150000"/>
              </a:lnSpc>
            </a:pPr>
            <a:endParaRPr lang="es-CL" sz="1600" dirty="0">
              <a:solidFill>
                <a:srgbClr val="010033"/>
              </a:solidFill>
              <a:latin typeface="+mj-lt"/>
            </a:endParaRPr>
          </a:p>
          <a:p>
            <a:pPr>
              <a:lnSpc>
                <a:spcPct val="150000"/>
              </a:lnSpc>
            </a:pPr>
            <a:r>
              <a:rPr lang="es-CL" sz="1600" dirty="0">
                <a:solidFill>
                  <a:srgbClr val="010033"/>
                </a:solidFill>
                <a:latin typeface="+mj-lt"/>
              </a:rPr>
              <a:t>Al realizar la venta de un producto o servicio, emitimos una factura de venta que contiene:</a:t>
            </a:r>
          </a:p>
          <a:p>
            <a:pPr marL="285750" indent="-285750">
              <a:lnSpc>
                <a:spcPct val="150000"/>
              </a:lnSpc>
              <a:buFont typeface="Arial" panose="020B0604020202020204" pitchFamily="34" charset="0"/>
              <a:buChar char="•"/>
            </a:pPr>
            <a:r>
              <a:rPr lang="es-CL" sz="1600" dirty="0">
                <a:solidFill>
                  <a:srgbClr val="010033"/>
                </a:solidFill>
                <a:latin typeface="+mj-lt"/>
              </a:rPr>
              <a:t>Fecha de emisión</a:t>
            </a:r>
          </a:p>
          <a:p>
            <a:pPr marL="285750" indent="-285750">
              <a:lnSpc>
                <a:spcPct val="150000"/>
              </a:lnSpc>
              <a:buFont typeface="Arial" panose="020B0604020202020204" pitchFamily="34" charset="0"/>
              <a:buChar char="•"/>
            </a:pPr>
            <a:r>
              <a:rPr lang="es-CL" sz="1600" dirty="0">
                <a:solidFill>
                  <a:srgbClr val="010033"/>
                </a:solidFill>
                <a:latin typeface="+mj-lt"/>
              </a:rPr>
              <a:t>Datos emisor</a:t>
            </a:r>
          </a:p>
          <a:p>
            <a:pPr marL="285750" indent="-285750">
              <a:lnSpc>
                <a:spcPct val="150000"/>
              </a:lnSpc>
              <a:buFont typeface="Arial" panose="020B0604020202020204" pitchFamily="34" charset="0"/>
              <a:buChar char="•"/>
            </a:pPr>
            <a:r>
              <a:rPr lang="es-CL" sz="1600" dirty="0">
                <a:solidFill>
                  <a:srgbClr val="010033"/>
                </a:solidFill>
                <a:latin typeface="+mj-lt"/>
              </a:rPr>
              <a:t>Datos receptor</a:t>
            </a:r>
          </a:p>
          <a:p>
            <a:pPr marL="285750" indent="-285750">
              <a:lnSpc>
                <a:spcPct val="150000"/>
              </a:lnSpc>
              <a:buFont typeface="Arial" panose="020B0604020202020204" pitchFamily="34" charset="0"/>
              <a:buChar char="•"/>
            </a:pPr>
            <a:r>
              <a:rPr lang="es-CL" sz="1600" dirty="0">
                <a:solidFill>
                  <a:srgbClr val="010033"/>
                </a:solidFill>
                <a:latin typeface="+mj-lt"/>
              </a:rPr>
              <a:t>Detalle de la venta</a:t>
            </a:r>
          </a:p>
          <a:p>
            <a:pPr marL="285750" indent="-285750">
              <a:lnSpc>
                <a:spcPct val="150000"/>
              </a:lnSpc>
              <a:buFont typeface="Arial" panose="020B0604020202020204" pitchFamily="34" charset="0"/>
              <a:buChar char="•"/>
            </a:pPr>
            <a:r>
              <a:rPr lang="es-CL" sz="1600" dirty="0">
                <a:solidFill>
                  <a:srgbClr val="010033"/>
                </a:solidFill>
                <a:latin typeface="+mj-lt"/>
              </a:rPr>
              <a:t>Guía de despacho (si corresponde)</a:t>
            </a:r>
          </a:p>
          <a:p>
            <a:pPr marL="285750" indent="-285750">
              <a:lnSpc>
                <a:spcPct val="150000"/>
              </a:lnSpc>
              <a:buFont typeface="Arial" panose="020B0604020202020204" pitchFamily="34" charset="0"/>
              <a:buChar char="•"/>
            </a:pPr>
            <a:r>
              <a:rPr lang="es-CL" sz="1600" b="1" dirty="0">
                <a:solidFill>
                  <a:srgbClr val="010033"/>
                </a:solidFill>
                <a:latin typeface="+mj-lt"/>
              </a:rPr>
              <a:t>Forma de pago: tipo de factura</a:t>
            </a:r>
          </a:p>
          <a:p>
            <a:pPr marL="285750" indent="-285750">
              <a:buFont typeface="Arial" panose="020B0604020202020204" pitchFamily="34" charset="0"/>
              <a:buChar char="•"/>
            </a:pPr>
            <a:endParaRPr lang="es-ES_tradnl" dirty="0"/>
          </a:p>
        </p:txBody>
      </p:sp>
    </p:spTree>
    <p:extLst>
      <p:ext uri="{BB962C8B-B14F-4D97-AF65-F5344CB8AC3E}">
        <p14:creationId xmlns:p14="http://schemas.microsoft.com/office/powerpoint/2010/main" val="817726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A7F6D36E-2014-E444-9C38-D129FDCE1059}"/>
              </a:ext>
            </a:extLst>
          </p:cNvPr>
          <p:cNvSpPr/>
          <p:nvPr/>
        </p:nvSpPr>
        <p:spPr>
          <a:xfrm>
            <a:off x="0" y="0"/>
            <a:ext cx="12192000" cy="810228"/>
          </a:xfrm>
          <a:prstGeom prst="rect">
            <a:avLst/>
          </a:prstGeom>
          <a:solidFill>
            <a:srgbClr val="0100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pic>
        <p:nvPicPr>
          <p:cNvPr id="3" name="Imagen 2" descr="Logotipo&#10;&#10;Descripción generada automáticamente">
            <a:extLst>
              <a:ext uri="{FF2B5EF4-FFF2-40B4-BE49-F238E27FC236}">
                <a16:creationId xmlns:a16="http://schemas.microsoft.com/office/drawing/2014/main" id="{5098AE76-8B30-BD4C-A7EA-7C7FDA960627}"/>
              </a:ext>
            </a:extLst>
          </p:cNvPr>
          <p:cNvPicPr>
            <a:picLocks noChangeAspect="1"/>
          </p:cNvPicPr>
          <p:nvPr/>
        </p:nvPicPr>
        <p:blipFill>
          <a:blip r:embed="rId3"/>
          <a:stretch>
            <a:fillRect/>
          </a:stretch>
        </p:blipFill>
        <p:spPr>
          <a:xfrm>
            <a:off x="9757458" y="69674"/>
            <a:ext cx="2284070" cy="670879"/>
          </a:xfrm>
          <a:prstGeom prst="rect">
            <a:avLst/>
          </a:prstGeom>
        </p:spPr>
      </p:pic>
      <p:sp>
        <p:nvSpPr>
          <p:cNvPr id="4" name="CuadroTexto 3">
            <a:extLst>
              <a:ext uri="{FF2B5EF4-FFF2-40B4-BE49-F238E27FC236}">
                <a16:creationId xmlns:a16="http://schemas.microsoft.com/office/drawing/2014/main" id="{E01FAEE0-E41F-D24E-A930-0C52C29B6946}"/>
              </a:ext>
            </a:extLst>
          </p:cNvPr>
          <p:cNvSpPr txBox="1"/>
          <p:nvPr/>
        </p:nvSpPr>
        <p:spPr>
          <a:xfrm>
            <a:off x="289366" y="231494"/>
            <a:ext cx="3634452" cy="369332"/>
          </a:xfrm>
          <a:prstGeom prst="rect">
            <a:avLst/>
          </a:prstGeom>
          <a:noFill/>
        </p:spPr>
        <p:txBody>
          <a:bodyPr wrap="square" rtlCol="0">
            <a:spAutoFit/>
          </a:bodyPr>
          <a:lstStyle/>
          <a:p>
            <a:r>
              <a:rPr lang="es-ES_tradnl" dirty="0">
                <a:solidFill>
                  <a:schemeClr val="bg1"/>
                </a:solidFill>
              </a:rPr>
              <a:t>Curso de Cobranza: Módulo X</a:t>
            </a:r>
          </a:p>
        </p:txBody>
      </p:sp>
      <p:sp>
        <p:nvSpPr>
          <p:cNvPr id="5" name="CuadroTexto 4">
            <a:extLst>
              <a:ext uri="{FF2B5EF4-FFF2-40B4-BE49-F238E27FC236}">
                <a16:creationId xmlns:a16="http://schemas.microsoft.com/office/drawing/2014/main" id="{31476055-33A2-8141-B767-D5897681BCB7}"/>
              </a:ext>
            </a:extLst>
          </p:cNvPr>
          <p:cNvSpPr txBox="1"/>
          <p:nvPr/>
        </p:nvSpPr>
        <p:spPr>
          <a:xfrm>
            <a:off x="891250" y="1400537"/>
            <a:ext cx="7072132" cy="461665"/>
          </a:xfrm>
          <a:prstGeom prst="rect">
            <a:avLst/>
          </a:prstGeom>
          <a:noFill/>
        </p:spPr>
        <p:txBody>
          <a:bodyPr wrap="square" rtlCol="0">
            <a:spAutoFit/>
          </a:bodyPr>
          <a:lstStyle/>
          <a:p>
            <a:r>
              <a:rPr lang="es-ES_tradnl" sz="2400" b="1" dirty="0">
                <a:solidFill>
                  <a:srgbClr val="FE6813"/>
                </a:solidFill>
              </a:rPr>
              <a:t>Factura Electrónica</a:t>
            </a:r>
            <a:endParaRPr lang="es-ES_tradnl" b="1" dirty="0">
              <a:solidFill>
                <a:srgbClr val="FE6813"/>
              </a:solidFill>
            </a:endParaRPr>
          </a:p>
        </p:txBody>
      </p:sp>
      <p:sp>
        <p:nvSpPr>
          <p:cNvPr id="8" name="CuadroTexto 7">
            <a:extLst>
              <a:ext uri="{FF2B5EF4-FFF2-40B4-BE49-F238E27FC236}">
                <a16:creationId xmlns:a16="http://schemas.microsoft.com/office/drawing/2014/main" id="{333B9794-FCF6-1246-A306-2565978C800B}"/>
              </a:ext>
            </a:extLst>
          </p:cNvPr>
          <p:cNvSpPr txBox="1"/>
          <p:nvPr/>
        </p:nvSpPr>
        <p:spPr>
          <a:xfrm>
            <a:off x="983848" y="2071868"/>
            <a:ext cx="5289630" cy="4801314"/>
          </a:xfrm>
          <a:prstGeom prst="rect">
            <a:avLst/>
          </a:prstGeom>
          <a:noFill/>
        </p:spPr>
        <p:txBody>
          <a:bodyPr wrap="square" rtlCol="0">
            <a:spAutoFit/>
          </a:bodyPr>
          <a:lstStyle/>
          <a:p>
            <a:pPr algn="just">
              <a:lnSpc>
                <a:spcPct val="150000"/>
              </a:lnSpc>
            </a:pPr>
            <a:r>
              <a:rPr lang="es-CL" sz="1600" dirty="0">
                <a:solidFill>
                  <a:srgbClr val="010033"/>
                </a:solidFill>
                <a:latin typeface="+mj-lt"/>
              </a:rPr>
              <a:t>La </a:t>
            </a:r>
            <a:r>
              <a:rPr lang="es-CL" sz="1600" b="1" dirty="0">
                <a:solidFill>
                  <a:srgbClr val="010033"/>
                </a:solidFill>
                <a:latin typeface="+mj-lt"/>
              </a:rPr>
              <a:t>factura electrónica</a:t>
            </a:r>
            <a:r>
              <a:rPr lang="es-CL" sz="1600" dirty="0">
                <a:solidFill>
                  <a:srgbClr val="010033"/>
                </a:solidFill>
                <a:latin typeface="+mj-lt"/>
              </a:rPr>
              <a:t> es un DTE que se utiliza como medio de respaldo de las operaciones comerciales, y en chile es obligatorio desde 1 febrero del 2018. </a:t>
            </a:r>
          </a:p>
          <a:p>
            <a:pPr>
              <a:lnSpc>
                <a:spcPct val="150000"/>
              </a:lnSpc>
            </a:pPr>
            <a:endParaRPr lang="es-CL" sz="1600" dirty="0">
              <a:solidFill>
                <a:srgbClr val="010033"/>
              </a:solidFill>
              <a:latin typeface="+mj-lt"/>
            </a:endParaRPr>
          </a:p>
          <a:p>
            <a:pPr>
              <a:lnSpc>
                <a:spcPct val="150000"/>
              </a:lnSpc>
            </a:pPr>
            <a:r>
              <a:rPr lang="es-CL" sz="1600" dirty="0">
                <a:solidFill>
                  <a:srgbClr val="010033"/>
                </a:solidFill>
                <a:latin typeface="+mj-lt"/>
              </a:rPr>
              <a:t>Al realizar la venta de un producto o servicio, emitimos una factura de venta que contiene:</a:t>
            </a:r>
          </a:p>
          <a:p>
            <a:pPr marL="285750" indent="-285750">
              <a:lnSpc>
                <a:spcPct val="150000"/>
              </a:lnSpc>
              <a:buFont typeface="Arial" panose="020B0604020202020204" pitchFamily="34" charset="0"/>
              <a:buChar char="•"/>
            </a:pPr>
            <a:r>
              <a:rPr lang="es-CL" sz="1600" dirty="0">
                <a:solidFill>
                  <a:srgbClr val="010033"/>
                </a:solidFill>
                <a:latin typeface="+mj-lt"/>
              </a:rPr>
              <a:t>Fecha de emisión</a:t>
            </a:r>
          </a:p>
          <a:p>
            <a:pPr marL="285750" indent="-285750">
              <a:lnSpc>
                <a:spcPct val="150000"/>
              </a:lnSpc>
              <a:buFont typeface="Arial" panose="020B0604020202020204" pitchFamily="34" charset="0"/>
              <a:buChar char="•"/>
            </a:pPr>
            <a:r>
              <a:rPr lang="es-CL" sz="1600" dirty="0">
                <a:solidFill>
                  <a:srgbClr val="010033"/>
                </a:solidFill>
                <a:latin typeface="+mj-lt"/>
              </a:rPr>
              <a:t>Datos emisor</a:t>
            </a:r>
          </a:p>
          <a:p>
            <a:pPr marL="285750" indent="-285750">
              <a:lnSpc>
                <a:spcPct val="150000"/>
              </a:lnSpc>
              <a:buFont typeface="Arial" panose="020B0604020202020204" pitchFamily="34" charset="0"/>
              <a:buChar char="•"/>
            </a:pPr>
            <a:r>
              <a:rPr lang="es-CL" sz="1600" dirty="0">
                <a:solidFill>
                  <a:srgbClr val="010033"/>
                </a:solidFill>
                <a:latin typeface="+mj-lt"/>
              </a:rPr>
              <a:t>Datos receptor</a:t>
            </a:r>
          </a:p>
          <a:p>
            <a:pPr marL="285750" indent="-285750">
              <a:lnSpc>
                <a:spcPct val="150000"/>
              </a:lnSpc>
              <a:buFont typeface="Arial" panose="020B0604020202020204" pitchFamily="34" charset="0"/>
              <a:buChar char="•"/>
            </a:pPr>
            <a:r>
              <a:rPr lang="es-CL" sz="1600" dirty="0">
                <a:solidFill>
                  <a:srgbClr val="010033"/>
                </a:solidFill>
                <a:latin typeface="+mj-lt"/>
              </a:rPr>
              <a:t>Detalle de la venta</a:t>
            </a:r>
          </a:p>
          <a:p>
            <a:pPr marL="285750" indent="-285750">
              <a:lnSpc>
                <a:spcPct val="150000"/>
              </a:lnSpc>
              <a:buFont typeface="Arial" panose="020B0604020202020204" pitchFamily="34" charset="0"/>
              <a:buChar char="•"/>
            </a:pPr>
            <a:r>
              <a:rPr lang="es-CL" sz="1600" dirty="0">
                <a:solidFill>
                  <a:srgbClr val="010033"/>
                </a:solidFill>
                <a:latin typeface="+mj-lt"/>
              </a:rPr>
              <a:t>Guía de despacho (si corresponde)</a:t>
            </a:r>
          </a:p>
          <a:p>
            <a:pPr marL="285750" indent="-285750">
              <a:lnSpc>
                <a:spcPct val="150000"/>
              </a:lnSpc>
              <a:buFont typeface="Arial" panose="020B0604020202020204" pitchFamily="34" charset="0"/>
              <a:buChar char="•"/>
            </a:pPr>
            <a:r>
              <a:rPr lang="es-CL" sz="1600" b="1" dirty="0">
                <a:solidFill>
                  <a:srgbClr val="010033"/>
                </a:solidFill>
                <a:latin typeface="+mj-lt"/>
              </a:rPr>
              <a:t>Forma de pago: tipo de factura</a:t>
            </a:r>
          </a:p>
          <a:p>
            <a:pPr marL="285750" indent="-285750">
              <a:buFont typeface="Arial" panose="020B0604020202020204" pitchFamily="34" charset="0"/>
              <a:buChar char="•"/>
            </a:pPr>
            <a:endParaRPr lang="es-ES_tradnl" dirty="0"/>
          </a:p>
        </p:txBody>
      </p:sp>
      <p:grpSp>
        <p:nvGrpSpPr>
          <p:cNvPr id="7" name="Grupo 6">
            <a:extLst>
              <a:ext uri="{FF2B5EF4-FFF2-40B4-BE49-F238E27FC236}">
                <a16:creationId xmlns:a16="http://schemas.microsoft.com/office/drawing/2014/main" id="{0B70B7DE-7C17-DE4A-8429-21708536BDE3}"/>
              </a:ext>
            </a:extLst>
          </p:cNvPr>
          <p:cNvGrpSpPr/>
          <p:nvPr/>
        </p:nvGrpSpPr>
        <p:grpSpPr>
          <a:xfrm>
            <a:off x="6636152" y="1421697"/>
            <a:ext cx="2546430" cy="810889"/>
            <a:chOff x="5903089" y="1641622"/>
            <a:chExt cx="2546430" cy="810889"/>
          </a:xfrm>
        </p:grpSpPr>
        <p:sp>
          <p:nvSpPr>
            <p:cNvPr id="9" name="Rectángulo 8">
              <a:extLst>
                <a:ext uri="{FF2B5EF4-FFF2-40B4-BE49-F238E27FC236}">
                  <a16:creationId xmlns:a16="http://schemas.microsoft.com/office/drawing/2014/main" id="{B4E4E81C-4CEB-FE40-AD2D-0496A85F4A5E}"/>
                </a:ext>
              </a:extLst>
            </p:cNvPr>
            <p:cNvSpPr/>
            <p:nvPr/>
          </p:nvSpPr>
          <p:spPr>
            <a:xfrm>
              <a:off x="6520407" y="1841035"/>
              <a:ext cx="1929112" cy="461665"/>
            </a:xfrm>
            <a:prstGeom prst="rect">
              <a:avLst/>
            </a:prstGeom>
            <a:solidFill>
              <a:srgbClr val="FE6813"/>
            </a:solidFill>
            <a:ln>
              <a:solidFill>
                <a:srgbClr val="FE68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dirty="0"/>
                <a:t>     Contado</a:t>
              </a:r>
            </a:p>
          </p:txBody>
        </p:sp>
        <p:sp>
          <p:nvSpPr>
            <p:cNvPr id="10" name="Elipse 9">
              <a:extLst>
                <a:ext uri="{FF2B5EF4-FFF2-40B4-BE49-F238E27FC236}">
                  <a16:creationId xmlns:a16="http://schemas.microsoft.com/office/drawing/2014/main" id="{9B4E75FD-C95E-C040-AA71-78F0EE7A593B}"/>
                </a:ext>
              </a:extLst>
            </p:cNvPr>
            <p:cNvSpPr/>
            <p:nvPr/>
          </p:nvSpPr>
          <p:spPr>
            <a:xfrm>
              <a:off x="5903089" y="1641622"/>
              <a:ext cx="833377" cy="810889"/>
            </a:xfrm>
            <a:prstGeom prst="ellipse">
              <a:avLst/>
            </a:prstGeom>
            <a:solidFill>
              <a:srgbClr val="FE6813"/>
            </a:solidFill>
            <a:ln>
              <a:solidFill>
                <a:srgbClr val="FE68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a:t>1</a:t>
              </a:r>
            </a:p>
          </p:txBody>
        </p:sp>
      </p:grpSp>
      <p:grpSp>
        <p:nvGrpSpPr>
          <p:cNvPr id="11" name="Grupo 10">
            <a:extLst>
              <a:ext uri="{FF2B5EF4-FFF2-40B4-BE49-F238E27FC236}">
                <a16:creationId xmlns:a16="http://schemas.microsoft.com/office/drawing/2014/main" id="{DCF49810-8CCF-2640-9939-C36825C2CC57}"/>
              </a:ext>
            </a:extLst>
          </p:cNvPr>
          <p:cNvGrpSpPr/>
          <p:nvPr/>
        </p:nvGrpSpPr>
        <p:grpSpPr>
          <a:xfrm>
            <a:off x="6636152" y="3178409"/>
            <a:ext cx="2546430" cy="810889"/>
            <a:chOff x="5903089" y="1641622"/>
            <a:chExt cx="2546430" cy="810889"/>
          </a:xfrm>
        </p:grpSpPr>
        <p:sp>
          <p:nvSpPr>
            <p:cNvPr id="12" name="Rectángulo 11">
              <a:extLst>
                <a:ext uri="{FF2B5EF4-FFF2-40B4-BE49-F238E27FC236}">
                  <a16:creationId xmlns:a16="http://schemas.microsoft.com/office/drawing/2014/main" id="{0AB5E03F-128D-EE49-855B-D930BD34E285}"/>
                </a:ext>
              </a:extLst>
            </p:cNvPr>
            <p:cNvSpPr/>
            <p:nvPr/>
          </p:nvSpPr>
          <p:spPr>
            <a:xfrm>
              <a:off x="6520407" y="1841035"/>
              <a:ext cx="1929112" cy="461665"/>
            </a:xfrm>
            <a:prstGeom prst="rect">
              <a:avLst/>
            </a:prstGeom>
            <a:solidFill>
              <a:srgbClr val="FE6813"/>
            </a:solidFill>
            <a:ln>
              <a:solidFill>
                <a:srgbClr val="FE68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b="1" dirty="0"/>
                <a:t>     Crédito</a:t>
              </a:r>
            </a:p>
          </p:txBody>
        </p:sp>
        <p:sp>
          <p:nvSpPr>
            <p:cNvPr id="13" name="Elipse 12">
              <a:extLst>
                <a:ext uri="{FF2B5EF4-FFF2-40B4-BE49-F238E27FC236}">
                  <a16:creationId xmlns:a16="http://schemas.microsoft.com/office/drawing/2014/main" id="{E2A78F0C-9264-4343-B371-AE2ADC035100}"/>
                </a:ext>
              </a:extLst>
            </p:cNvPr>
            <p:cNvSpPr/>
            <p:nvPr/>
          </p:nvSpPr>
          <p:spPr>
            <a:xfrm>
              <a:off x="5903089" y="1641622"/>
              <a:ext cx="833377" cy="810889"/>
            </a:xfrm>
            <a:prstGeom prst="ellipse">
              <a:avLst/>
            </a:prstGeom>
            <a:solidFill>
              <a:srgbClr val="FE6813"/>
            </a:solidFill>
            <a:ln>
              <a:solidFill>
                <a:srgbClr val="FE68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b="1" dirty="0"/>
                <a:t>2</a:t>
              </a:r>
            </a:p>
          </p:txBody>
        </p:sp>
      </p:grpSp>
      <p:grpSp>
        <p:nvGrpSpPr>
          <p:cNvPr id="14" name="Grupo 13">
            <a:extLst>
              <a:ext uri="{FF2B5EF4-FFF2-40B4-BE49-F238E27FC236}">
                <a16:creationId xmlns:a16="http://schemas.microsoft.com/office/drawing/2014/main" id="{73ADA06F-21DC-8446-AD5C-3B892A53B6A8}"/>
              </a:ext>
            </a:extLst>
          </p:cNvPr>
          <p:cNvGrpSpPr/>
          <p:nvPr/>
        </p:nvGrpSpPr>
        <p:grpSpPr>
          <a:xfrm>
            <a:off x="6636152" y="5409686"/>
            <a:ext cx="2546430" cy="810889"/>
            <a:chOff x="5903089" y="1641622"/>
            <a:chExt cx="2546430" cy="810889"/>
          </a:xfrm>
        </p:grpSpPr>
        <p:sp>
          <p:nvSpPr>
            <p:cNvPr id="15" name="Rectángulo 14">
              <a:extLst>
                <a:ext uri="{FF2B5EF4-FFF2-40B4-BE49-F238E27FC236}">
                  <a16:creationId xmlns:a16="http://schemas.microsoft.com/office/drawing/2014/main" id="{1D094056-5D83-2E46-9AFF-85859F20504A}"/>
                </a:ext>
              </a:extLst>
            </p:cNvPr>
            <p:cNvSpPr/>
            <p:nvPr/>
          </p:nvSpPr>
          <p:spPr>
            <a:xfrm>
              <a:off x="6520407" y="1841035"/>
              <a:ext cx="1929112" cy="461665"/>
            </a:xfrm>
            <a:prstGeom prst="rect">
              <a:avLst/>
            </a:prstGeom>
            <a:solidFill>
              <a:srgbClr val="FE6813"/>
            </a:solidFill>
            <a:ln>
              <a:solidFill>
                <a:srgbClr val="FE68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_tradnl" dirty="0"/>
                <a:t>     Sin costo</a:t>
              </a:r>
            </a:p>
          </p:txBody>
        </p:sp>
        <p:sp>
          <p:nvSpPr>
            <p:cNvPr id="16" name="Elipse 15">
              <a:extLst>
                <a:ext uri="{FF2B5EF4-FFF2-40B4-BE49-F238E27FC236}">
                  <a16:creationId xmlns:a16="http://schemas.microsoft.com/office/drawing/2014/main" id="{B0A6AFCB-11ED-774F-93E4-F3783A219451}"/>
                </a:ext>
              </a:extLst>
            </p:cNvPr>
            <p:cNvSpPr/>
            <p:nvPr/>
          </p:nvSpPr>
          <p:spPr>
            <a:xfrm>
              <a:off x="5903089" y="1641622"/>
              <a:ext cx="833377" cy="810889"/>
            </a:xfrm>
            <a:prstGeom prst="ellipse">
              <a:avLst/>
            </a:prstGeom>
            <a:solidFill>
              <a:srgbClr val="FE6813"/>
            </a:solidFill>
            <a:ln>
              <a:solidFill>
                <a:srgbClr val="FE681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a:t>3</a:t>
              </a:r>
            </a:p>
          </p:txBody>
        </p:sp>
      </p:grpSp>
      <p:sp>
        <p:nvSpPr>
          <p:cNvPr id="17" name="CuadroTexto 16">
            <a:extLst>
              <a:ext uri="{FF2B5EF4-FFF2-40B4-BE49-F238E27FC236}">
                <a16:creationId xmlns:a16="http://schemas.microsoft.com/office/drawing/2014/main" id="{85B32A75-E3DF-AD4F-933B-F67C91932D5D}"/>
              </a:ext>
            </a:extLst>
          </p:cNvPr>
          <p:cNvSpPr txBox="1"/>
          <p:nvPr/>
        </p:nvSpPr>
        <p:spPr>
          <a:xfrm>
            <a:off x="7469529" y="2232586"/>
            <a:ext cx="4722471" cy="830997"/>
          </a:xfrm>
          <a:prstGeom prst="rect">
            <a:avLst/>
          </a:prstGeom>
          <a:noFill/>
        </p:spPr>
        <p:txBody>
          <a:bodyPr wrap="square" rtlCol="0">
            <a:spAutoFit/>
          </a:bodyPr>
          <a:lstStyle/>
          <a:p>
            <a:r>
              <a:rPr lang="es-ES_tradnl" sz="1600" dirty="0">
                <a:latin typeface="+mj-lt"/>
              </a:rPr>
              <a:t>Al momento de emitirla cuentan con el total del pago de factura. </a:t>
            </a:r>
          </a:p>
          <a:p>
            <a:r>
              <a:rPr lang="es-ES_tradnl" sz="1600" dirty="0">
                <a:latin typeface="+mj-lt"/>
              </a:rPr>
              <a:t>Ejemplo: </a:t>
            </a:r>
            <a:r>
              <a:rPr lang="es-ES_tradnl" sz="1600" dirty="0" err="1">
                <a:latin typeface="+mj-lt"/>
              </a:rPr>
              <a:t>Sodimac</a:t>
            </a:r>
            <a:r>
              <a:rPr lang="es-ES_tradnl" sz="1600" dirty="0">
                <a:latin typeface="+mj-lt"/>
              </a:rPr>
              <a:t> cuando pagas la factura en caja</a:t>
            </a:r>
          </a:p>
        </p:txBody>
      </p:sp>
      <p:sp>
        <p:nvSpPr>
          <p:cNvPr id="18" name="CuadroTexto 17">
            <a:extLst>
              <a:ext uri="{FF2B5EF4-FFF2-40B4-BE49-F238E27FC236}">
                <a16:creationId xmlns:a16="http://schemas.microsoft.com/office/drawing/2014/main" id="{EB3E7C51-8BEE-004A-96E5-7E02AE63B8A7}"/>
              </a:ext>
            </a:extLst>
          </p:cNvPr>
          <p:cNvSpPr txBox="1"/>
          <p:nvPr/>
        </p:nvSpPr>
        <p:spPr>
          <a:xfrm>
            <a:off x="7469527" y="3989298"/>
            <a:ext cx="4722471" cy="1323439"/>
          </a:xfrm>
          <a:prstGeom prst="rect">
            <a:avLst/>
          </a:prstGeom>
          <a:noFill/>
        </p:spPr>
        <p:txBody>
          <a:bodyPr wrap="square" rtlCol="0">
            <a:spAutoFit/>
          </a:bodyPr>
          <a:lstStyle/>
          <a:p>
            <a:r>
              <a:rPr lang="es-CL" sz="1600" dirty="0">
                <a:latin typeface="+mj-lt"/>
              </a:rPr>
              <a:t>La factura se pagara en el futuro, ya sea una semana o un mes. </a:t>
            </a:r>
          </a:p>
          <a:p>
            <a:r>
              <a:rPr lang="es-CL" sz="1600" b="1" dirty="0">
                <a:latin typeface="+mj-lt"/>
              </a:rPr>
              <a:t>Hay saldo insoluto – Cobranza </a:t>
            </a:r>
          </a:p>
          <a:p>
            <a:r>
              <a:rPr lang="es-CL" sz="1600" dirty="0">
                <a:latin typeface="+mj-lt"/>
              </a:rPr>
              <a:t>Ejemplo: Arriendo de maquinaria donde pagan a 30 días</a:t>
            </a:r>
            <a:endParaRPr lang="es-ES_tradnl" sz="1600" dirty="0">
              <a:latin typeface="+mj-lt"/>
            </a:endParaRPr>
          </a:p>
        </p:txBody>
      </p:sp>
      <p:sp>
        <p:nvSpPr>
          <p:cNvPr id="19" name="CuadroTexto 18">
            <a:extLst>
              <a:ext uri="{FF2B5EF4-FFF2-40B4-BE49-F238E27FC236}">
                <a16:creationId xmlns:a16="http://schemas.microsoft.com/office/drawing/2014/main" id="{79204678-7D7B-C540-9FE4-1FABC6F01812}"/>
              </a:ext>
            </a:extLst>
          </p:cNvPr>
          <p:cNvSpPr txBox="1"/>
          <p:nvPr/>
        </p:nvSpPr>
        <p:spPr>
          <a:xfrm>
            <a:off x="7469527" y="6270177"/>
            <a:ext cx="4722471" cy="338554"/>
          </a:xfrm>
          <a:prstGeom prst="rect">
            <a:avLst/>
          </a:prstGeom>
          <a:noFill/>
        </p:spPr>
        <p:txBody>
          <a:bodyPr wrap="square" rtlCol="0">
            <a:spAutoFit/>
          </a:bodyPr>
          <a:lstStyle/>
          <a:p>
            <a:r>
              <a:rPr lang="es-ES_tradnl" sz="1600" dirty="0">
                <a:latin typeface="+mj-lt"/>
              </a:rPr>
              <a:t>Entrega gratuita de artículos o servicios</a:t>
            </a:r>
          </a:p>
        </p:txBody>
      </p:sp>
    </p:spTree>
    <p:extLst>
      <p:ext uri="{BB962C8B-B14F-4D97-AF65-F5344CB8AC3E}">
        <p14:creationId xmlns:p14="http://schemas.microsoft.com/office/powerpoint/2010/main" val="5034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A7F6D36E-2014-E444-9C38-D129FDCE1059}"/>
              </a:ext>
            </a:extLst>
          </p:cNvPr>
          <p:cNvSpPr/>
          <p:nvPr/>
        </p:nvSpPr>
        <p:spPr>
          <a:xfrm>
            <a:off x="0" y="0"/>
            <a:ext cx="12192000" cy="810228"/>
          </a:xfrm>
          <a:prstGeom prst="rect">
            <a:avLst/>
          </a:prstGeom>
          <a:solidFill>
            <a:srgbClr val="0100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pic>
        <p:nvPicPr>
          <p:cNvPr id="3" name="Imagen 2" descr="Logotipo&#10;&#10;Descripción generada automáticamente">
            <a:extLst>
              <a:ext uri="{FF2B5EF4-FFF2-40B4-BE49-F238E27FC236}">
                <a16:creationId xmlns:a16="http://schemas.microsoft.com/office/drawing/2014/main" id="{5098AE76-8B30-BD4C-A7EA-7C7FDA960627}"/>
              </a:ext>
            </a:extLst>
          </p:cNvPr>
          <p:cNvPicPr>
            <a:picLocks noChangeAspect="1"/>
          </p:cNvPicPr>
          <p:nvPr/>
        </p:nvPicPr>
        <p:blipFill>
          <a:blip r:embed="rId3"/>
          <a:stretch>
            <a:fillRect/>
          </a:stretch>
        </p:blipFill>
        <p:spPr>
          <a:xfrm>
            <a:off x="9757458" y="69674"/>
            <a:ext cx="2284070" cy="670879"/>
          </a:xfrm>
          <a:prstGeom prst="rect">
            <a:avLst/>
          </a:prstGeom>
        </p:spPr>
      </p:pic>
      <p:sp>
        <p:nvSpPr>
          <p:cNvPr id="4" name="CuadroTexto 3">
            <a:extLst>
              <a:ext uri="{FF2B5EF4-FFF2-40B4-BE49-F238E27FC236}">
                <a16:creationId xmlns:a16="http://schemas.microsoft.com/office/drawing/2014/main" id="{E01FAEE0-E41F-D24E-A930-0C52C29B6946}"/>
              </a:ext>
            </a:extLst>
          </p:cNvPr>
          <p:cNvSpPr txBox="1"/>
          <p:nvPr/>
        </p:nvSpPr>
        <p:spPr>
          <a:xfrm>
            <a:off x="289366" y="231494"/>
            <a:ext cx="3634452" cy="369332"/>
          </a:xfrm>
          <a:prstGeom prst="rect">
            <a:avLst/>
          </a:prstGeom>
          <a:noFill/>
        </p:spPr>
        <p:txBody>
          <a:bodyPr wrap="square" rtlCol="0">
            <a:spAutoFit/>
          </a:bodyPr>
          <a:lstStyle/>
          <a:p>
            <a:r>
              <a:rPr lang="es-ES_tradnl" dirty="0">
                <a:solidFill>
                  <a:schemeClr val="bg1"/>
                </a:solidFill>
              </a:rPr>
              <a:t>Curso de Cobranza: Módulo X</a:t>
            </a:r>
          </a:p>
        </p:txBody>
      </p:sp>
      <p:sp>
        <p:nvSpPr>
          <p:cNvPr id="5" name="CuadroTexto 4">
            <a:extLst>
              <a:ext uri="{FF2B5EF4-FFF2-40B4-BE49-F238E27FC236}">
                <a16:creationId xmlns:a16="http://schemas.microsoft.com/office/drawing/2014/main" id="{31476055-33A2-8141-B767-D5897681BCB7}"/>
              </a:ext>
            </a:extLst>
          </p:cNvPr>
          <p:cNvSpPr txBox="1"/>
          <p:nvPr/>
        </p:nvSpPr>
        <p:spPr>
          <a:xfrm>
            <a:off x="891250" y="1400537"/>
            <a:ext cx="7072132" cy="461665"/>
          </a:xfrm>
          <a:prstGeom prst="rect">
            <a:avLst/>
          </a:prstGeom>
          <a:noFill/>
        </p:spPr>
        <p:txBody>
          <a:bodyPr wrap="square" rtlCol="0">
            <a:spAutoFit/>
          </a:bodyPr>
          <a:lstStyle/>
          <a:p>
            <a:r>
              <a:rPr lang="es-ES_tradnl" sz="2400" b="1" dirty="0">
                <a:solidFill>
                  <a:srgbClr val="FE6813"/>
                </a:solidFill>
              </a:rPr>
              <a:t>Factura a crédito</a:t>
            </a:r>
            <a:endParaRPr lang="es-ES_tradnl" b="1" dirty="0">
              <a:solidFill>
                <a:srgbClr val="FE6813"/>
              </a:solidFill>
            </a:endParaRPr>
          </a:p>
        </p:txBody>
      </p:sp>
      <p:sp>
        <p:nvSpPr>
          <p:cNvPr id="27" name="CuadroTexto 26">
            <a:extLst>
              <a:ext uri="{FF2B5EF4-FFF2-40B4-BE49-F238E27FC236}">
                <a16:creationId xmlns:a16="http://schemas.microsoft.com/office/drawing/2014/main" id="{4D6C5865-FACC-F241-AE4C-4F68851DA689}"/>
              </a:ext>
            </a:extLst>
          </p:cNvPr>
          <p:cNvSpPr txBox="1"/>
          <p:nvPr/>
        </p:nvSpPr>
        <p:spPr>
          <a:xfrm>
            <a:off x="891250" y="2031575"/>
            <a:ext cx="10104699" cy="5224828"/>
          </a:xfrm>
          <a:prstGeom prst="rect">
            <a:avLst/>
          </a:prstGeom>
          <a:noFill/>
        </p:spPr>
        <p:txBody>
          <a:bodyPr wrap="square" rtlCol="0">
            <a:spAutoFit/>
          </a:bodyPr>
          <a:lstStyle/>
          <a:p>
            <a:pPr>
              <a:lnSpc>
                <a:spcPct val="150000"/>
              </a:lnSpc>
            </a:pPr>
            <a:r>
              <a:rPr lang="es-CL" sz="1600" b="1" dirty="0"/>
              <a:t>¿Por qué facturar a crédito? </a:t>
            </a:r>
          </a:p>
          <a:p>
            <a:pPr marL="285750" indent="-285750">
              <a:lnSpc>
                <a:spcPct val="150000"/>
              </a:lnSpc>
              <a:buFont typeface="Arial" panose="020B0604020202020204" pitchFamily="34" charset="0"/>
              <a:buChar char="•"/>
            </a:pPr>
            <a:r>
              <a:rPr lang="es-CL" sz="1600" dirty="0"/>
              <a:t>Te permite llegar a empresas que no cuentan con el capital al momento de la operación. </a:t>
            </a:r>
          </a:p>
          <a:p>
            <a:pPr marL="285750" indent="-285750">
              <a:lnSpc>
                <a:spcPct val="150000"/>
              </a:lnSpc>
              <a:buFont typeface="Arial" panose="020B0604020202020204" pitchFamily="34" charset="0"/>
              <a:buChar char="•"/>
            </a:pPr>
            <a:r>
              <a:rPr lang="es-CL" sz="1600" dirty="0"/>
              <a:t>Estrategia fidelización de clientes</a:t>
            </a:r>
          </a:p>
          <a:p>
            <a:pPr marL="285750" indent="-285750">
              <a:lnSpc>
                <a:spcPct val="150000"/>
              </a:lnSpc>
              <a:buFont typeface="Arial" panose="020B0604020202020204" pitchFamily="34" charset="0"/>
              <a:buChar char="•"/>
            </a:pPr>
            <a:r>
              <a:rPr lang="es-CL" sz="1600" dirty="0"/>
              <a:t>Principales atributos que se consideran al momento de cerrar una compra</a:t>
            </a:r>
          </a:p>
          <a:p>
            <a:pPr marL="285750" indent="-285750">
              <a:lnSpc>
                <a:spcPct val="150000"/>
              </a:lnSpc>
              <a:buFont typeface="Arial" panose="020B0604020202020204" pitchFamily="34" charset="0"/>
              <a:buChar char="•"/>
            </a:pPr>
            <a:endParaRPr lang="es-CL" sz="1600" dirty="0"/>
          </a:p>
          <a:p>
            <a:pPr>
              <a:lnSpc>
                <a:spcPct val="150000"/>
              </a:lnSpc>
            </a:pPr>
            <a:r>
              <a:rPr lang="es-CL" sz="1600" b="1" dirty="0"/>
              <a:t>Detalles técnicos</a:t>
            </a:r>
          </a:p>
          <a:p>
            <a:pPr marL="285750" indent="-285750">
              <a:lnSpc>
                <a:spcPct val="150000"/>
              </a:lnSpc>
              <a:buFont typeface="Arial" panose="020B0604020202020204" pitchFamily="34" charset="0"/>
              <a:buChar char="•"/>
            </a:pPr>
            <a:r>
              <a:rPr lang="es-CL" sz="1600" dirty="0"/>
              <a:t>Tiene acuse de recibo, que se da de forma automática al cabo de 8 días desde que la factura se recibe en SII. Luego de este plazo el documento tiene merito ejecutivo.</a:t>
            </a:r>
            <a:br>
              <a:rPr lang="es-CL" sz="1600" dirty="0"/>
            </a:br>
            <a:r>
              <a:rPr lang="es-CL" sz="1600" dirty="0"/>
              <a:t>*Merito ejecutivo: permite realizar acciones de cobro y cesión.</a:t>
            </a:r>
          </a:p>
          <a:p>
            <a:pPr marL="285750" indent="-285750">
              <a:lnSpc>
                <a:spcPct val="150000"/>
              </a:lnSpc>
              <a:buFont typeface="Arial" panose="020B0604020202020204" pitchFamily="34" charset="0"/>
              <a:buChar char="•"/>
            </a:pPr>
            <a:r>
              <a:rPr lang="es-CL" sz="1600" dirty="0"/>
              <a:t>Se debe dejar detallado el plazo y el monto. En caso de pago en cuotas, se detalla.</a:t>
            </a:r>
          </a:p>
          <a:p>
            <a:pPr marL="285750" indent="-285750">
              <a:lnSpc>
                <a:spcPct val="150000"/>
              </a:lnSpc>
              <a:buFont typeface="Arial" panose="020B0604020202020204" pitchFamily="34" charset="0"/>
              <a:buChar char="•"/>
            </a:pPr>
            <a:r>
              <a:rPr lang="es-CL" sz="1600" dirty="0"/>
              <a:t>Luego de 30 días o el plazo del vencimiento, se permite el cobro de intereses por mora.</a:t>
            </a:r>
          </a:p>
          <a:p>
            <a:pPr marL="285750" indent="-285750">
              <a:lnSpc>
                <a:spcPct val="150000"/>
              </a:lnSpc>
              <a:buFont typeface="Arial" panose="020B0604020202020204" pitchFamily="34" charset="0"/>
              <a:buChar char="•"/>
            </a:pPr>
            <a:endParaRPr lang="es-CL" sz="1600" dirty="0"/>
          </a:p>
          <a:p>
            <a:pPr marL="285750" indent="-285750">
              <a:lnSpc>
                <a:spcPct val="150000"/>
              </a:lnSpc>
              <a:buFont typeface="Arial" panose="020B0604020202020204" pitchFamily="34" charset="0"/>
              <a:buChar char="•"/>
            </a:pPr>
            <a:endParaRPr lang="es-CL" sz="1600" dirty="0"/>
          </a:p>
          <a:p>
            <a:pPr>
              <a:lnSpc>
                <a:spcPct val="150000"/>
              </a:lnSpc>
            </a:pPr>
            <a:endParaRPr lang="es-CL" sz="1600" dirty="0"/>
          </a:p>
        </p:txBody>
      </p:sp>
    </p:spTree>
    <p:extLst>
      <p:ext uri="{BB962C8B-B14F-4D97-AF65-F5344CB8AC3E}">
        <p14:creationId xmlns:p14="http://schemas.microsoft.com/office/powerpoint/2010/main" val="309942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A7F6D36E-2014-E444-9C38-D129FDCE1059}"/>
              </a:ext>
            </a:extLst>
          </p:cNvPr>
          <p:cNvSpPr/>
          <p:nvPr/>
        </p:nvSpPr>
        <p:spPr>
          <a:xfrm>
            <a:off x="0" y="0"/>
            <a:ext cx="12192000" cy="810228"/>
          </a:xfrm>
          <a:prstGeom prst="rect">
            <a:avLst/>
          </a:prstGeom>
          <a:solidFill>
            <a:srgbClr val="0100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pic>
        <p:nvPicPr>
          <p:cNvPr id="3" name="Imagen 2" descr="Logotipo&#10;&#10;Descripción generada automáticamente">
            <a:extLst>
              <a:ext uri="{FF2B5EF4-FFF2-40B4-BE49-F238E27FC236}">
                <a16:creationId xmlns:a16="http://schemas.microsoft.com/office/drawing/2014/main" id="{5098AE76-8B30-BD4C-A7EA-7C7FDA960627}"/>
              </a:ext>
            </a:extLst>
          </p:cNvPr>
          <p:cNvPicPr>
            <a:picLocks noChangeAspect="1"/>
          </p:cNvPicPr>
          <p:nvPr/>
        </p:nvPicPr>
        <p:blipFill>
          <a:blip r:embed="rId3"/>
          <a:stretch>
            <a:fillRect/>
          </a:stretch>
        </p:blipFill>
        <p:spPr>
          <a:xfrm>
            <a:off x="9757458" y="69674"/>
            <a:ext cx="2284070" cy="670879"/>
          </a:xfrm>
          <a:prstGeom prst="rect">
            <a:avLst/>
          </a:prstGeom>
        </p:spPr>
      </p:pic>
      <p:sp>
        <p:nvSpPr>
          <p:cNvPr id="4" name="CuadroTexto 3">
            <a:extLst>
              <a:ext uri="{FF2B5EF4-FFF2-40B4-BE49-F238E27FC236}">
                <a16:creationId xmlns:a16="http://schemas.microsoft.com/office/drawing/2014/main" id="{E01FAEE0-E41F-D24E-A930-0C52C29B6946}"/>
              </a:ext>
            </a:extLst>
          </p:cNvPr>
          <p:cNvSpPr txBox="1"/>
          <p:nvPr/>
        </p:nvSpPr>
        <p:spPr>
          <a:xfrm>
            <a:off x="289366" y="231494"/>
            <a:ext cx="3634452" cy="369332"/>
          </a:xfrm>
          <a:prstGeom prst="rect">
            <a:avLst/>
          </a:prstGeom>
          <a:noFill/>
        </p:spPr>
        <p:txBody>
          <a:bodyPr wrap="square" rtlCol="0">
            <a:spAutoFit/>
          </a:bodyPr>
          <a:lstStyle/>
          <a:p>
            <a:r>
              <a:rPr lang="es-ES_tradnl" dirty="0">
                <a:solidFill>
                  <a:schemeClr val="bg1"/>
                </a:solidFill>
              </a:rPr>
              <a:t>Curso de Cobranza: Módulo X</a:t>
            </a:r>
          </a:p>
        </p:txBody>
      </p:sp>
      <p:sp>
        <p:nvSpPr>
          <p:cNvPr id="5" name="CuadroTexto 4">
            <a:extLst>
              <a:ext uri="{FF2B5EF4-FFF2-40B4-BE49-F238E27FC236}">
                <a16:creationId xmlns:a16="http://schemas.microsoft.com/office/drawing/2014/main" id="{31476055-33A2-8141-B767-D5897681BCB7}"/>
              </a:ext>
            </a:extLst>
          </p:cNvPr>
          <p:cNvSpPr txBox="1"/>
          <p:nvPr/>
        </p:nvSpPr>
        <p:spPr>
          <a:xfrm>
            <a:off x="891250" y="1400537"/>
            <a:ext cx="7072132" cy="461665"/>
          </a:xfrm>
          <a:prstGeom prst="rect">
            <a:avLst/>
          </a:prstGeom>
          <a:noFill/>
        </p:spPr>
        <p:txBody>
          <a:bodyPr wrap="square" rtlCol="0">
            <a:spAutoFit/>
          </a:bodyPr>
          <a:lstStyle/>
          <a:p>
            <a:r>
              <a:rPr lang="es-ES_tradnl" sz="2400" b="1" dirty="0">
                <a:solidFill>
                  <a:srgbClr val="FE6813"/>
                </a:solidFill>
              </a:rPr>
              <a:t>Ley de 30 días</a:t>
            </a:r>
            <a:endParaRPr lang="es-ES_tradnl" b="1" dirty="0">
              <a:solidFill>
                <a:srgbClr val="FE6813"/>
              </a:solidFill>
            </a:endParaRPr>
          </a:p>
        </p:txBody>
      </p:sp>
      <p:sp>
        <p:nvSpPr>
          <p:cNvPr id="27" name="CuadroTexto 26">
            <a:extLst>
              <a:ext uri="{FF2B5EF4-FFF2-40B4-BE49-F238E27FC236}">
                <a16:creationId xmlns:a16="http://schemas.microsoft.com/office/drawing/2014/main" id="{4D6C5865-FACC-F241-AE4C-4F68851DA689}"/>
              </a:ext>
            </a:extLst>
          </p:cNvPr>
          <p:cNvSpPr txBox="1"/>
          <p:nvPr/>
        </p:nvSpPr>
        <p:spPr>
          <a:xfrm>
            <a:off x="891250" y="2031575"/>
            <a:ext cx="10104699" cy="2957861"/>
          </a:xfrm>
          <a:prstGeom prst="rect">
            <a:avLst/>
          </a:prstGeom>
          <a:noFill/>
        </p:spPr>
        <p:txBody>
          <a:bodyPr wrap="square" rtlCol="0">
            <a:spAutoFit/>
          </a:bodyPr>
          <a:lstStyle/>
          <a:p>
            <a:pPr>
              <a:lnSpc>
                <a:spcPct val="150000"/>
              </a:lnSpc>
            </a:pPr>
            <a:r>
              <a:rPr lang="es-CL" dirty="0"/>
              <a:t>Desde abril 2020 </a:t>
            </a:r>
            <a:r>
              <a:rPr lang="es-CL" b="1" dirty="0"/>
              <a:t>el plazo máximo de pago para todas las empresas es de 30 días corridos —es decir, incluye los sábados, domingos y festivos.</a:t>
            </a:r>
            <a:r>
              <a:rPr lang="es-CL" dirty="0"/>
              <a:t> Sin embargo, si tanto el emisor como el receptor desean establecer un plazo mayor existe la opción de inscribir un acuerdo en el Registro del Ministerio de Economía, Fomento y Turismo.</a:t>
            </a:r>
          </a:p>
          <a:p>
            <a:pPr>
              <a:lnSpc>
                <a:spcPct val="150000"/>
              </a:lnSpc>
            </a:pPr>
            <a:endParaRPr lang="es-CL" dirty="0"/>
          </a:p>
          <a:p>
            <a:pPr>
              <a:lnSpc>
                <a:spcPct val="150000"/>
              </a:lnSpc>
            </a:pPr>
            <a:r>
              <a:rPr lang="es-CL" dirty="0"/>
              <a:t>Luego del vencimiento se pueden cobrar intereses de mora, establece el pago de una comisión fija por recuperación de pagos, equivalente al 1% del saldo adeudado.</a:t>
            </a:r>
            <a:endParaRPr lang="es-CL" sz="1600" dirty="0"/>
          </a:p>
        </p:txBody>
      </p:sp>
    </p:spTree>
    <p:extLst>
      <p:ext uri="{BB962C8B-B14F-4D97-AF65-F5344CB8AC3E}">
        <p14:creationId xmlns:p14="http://schemas.microsoft.com/office/powerpoint/2010/main" val="1979354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A7F6D36E-2014-E444-9C38-D129FDCE1059}"/>
              </a:ext>
            </a:extLst>
          </p:cNvPr>
          <p:cNvSpPr/>
          <p:nvPr/>
        </p:nvSpPr>
        <p:spPr>
          <a:xfrm>
            <a:off x="0" y="0"/>
            <a:ext cx="12192000" cy="810228"/>
          </a:xfrm>
          <a:prstGeom prst="rect">
            <a:avLst/>
          </a:prstGeom>
          <a:solidFill>
            <a:srgbClr val="0100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pic>
        <p:nvPicPr>
          <p:cNvPr id="3" name="Imagen 2" descr="Logotipo&#10;&#10;Descripción generada automáticamente">
            <a:extLst>
              <a:ext uri="{FF2B5EF4-FFF2-40B4-BE49-F238E27FC236}">
                <a16:creationId xmlns:a16="http://schemas.microsoft.com/office/drawing/2014/main" id="{5098AE76-8B30-BD4C-A7EA-7C7FDA960627}"/>
              </a:ext>
            </a:extLst>
          </p:cNvPr>
          <p:cNvPicPr>
            <a:picLocks noChangeAspect="1"/>
          </p:cNvPicPr>
          <p:nvPr/>
        </p:nvPicPr>
        <p:blipFill>
          <a:blip r:embed="rId3"/>
          <a:stretch>
            <a:fillRect/>
          </a:stretch>
        </p:blipFill>
        <p:spPr>
          <a:xfrm>
            <a:off x="9757458" y="69674"/>
            <a:ext cx="2284070" cy="670879"/>
          </a:xfrm>
          <a:prstGeom prst="rect">
            <a:avLst/>
          </a:prstGeom>
        </p:spPr>
      </p:pic>
      <p:sp>
        <p:nvSpPr>
          <p:cNvPr id="4" name="CuadroTexto 3">
            <a:extLst>
              <a:ext uri="{FF2B5EF4-FFF2-40B4-BE49-F238E27FC236}">
                <a16:creationId xmlns:a16="http://schemas.microsoft.com/office/drawing/2014/main" id="{E01FAEE0-E41F-D24E-A930-0C52C29B6946}"/>
              </a:ext>
            </a:extLst>
          </p:cNvPr>
          <p:cNvSpPr txBox="1"/>
          <p:nvPr/>
        </p:nvSpPr>
        <p:spPr>
          <a:xfrm>
            <a:off x="289366" y="231494"/>
            <a:ext cx="3634452" cy="369332"/>
          </a:xfrm>
          <a:prstGeom prst="rect">
            <a:avLst/>
          </a:prstGeom>
          <a:noFill/>
        </p:spPr>
        <p:txBody>
          <a:bodyPr wrap="square" rtlCol="0">
            <a:spAutoFit/>
          </a:bodyPr>
          <a:lstStyle/>
          <a:p>
            <a:r>
              <a:rPr lang="es-ES_tradnl" dirty="0">
                <a:solidFill>
                  <a:schemeClr val="bg1"/>
                </a:solidFill>
              </a:rPr>
              <a:t>Curso de Cobranza: Módulo X</a:t>
            </a:r>
          </a:p>
        </p:txBody>
      </p:sp>
      <p:sp>
        <p:nvSpPr>
          <p:cNvPr id="5" name="CuadroTexto 4">
            <a:extLst>
              <a:ext uri="{FF2B5EF4-FFF2-40B4-BE49-F238E27FC236}">
                <a16:creationId xmlns:a16="http://schemas.microsoft.com/office/drawing/2014/main" id="{31476055-33A2-8141-B767-D5897681BCB7}"/>
              </a:ext>
            </a:extLst>
          </p:cNvPr>
          <p:cNvSpPr txBox="1"/>
          <p:nvPr/>
        </p:nvSpPr>
        <p:spPr>
          <a:xfrm>
            <a:off x="891250" y="1400537"/>
            <a:ext cx="7072132" cy="461665"/>
          </a:xfrm>
          <a:prstGeom prst="rect">
            <a:avLst/>
          </a:prstGeom>
          <a:noFill/>
        </p:spPr>
        <p:txBody>
          <a:bodyPr wrap="square" rtlCol="0">
            <a:spAutoFit/>
          </a:bodyPr>
          <a:lstStyle/>
          <a:p>
            <a:r>
              <a:rPr lang="es-ES_tradnl" sz="2400" b="1" dirty="0">
                <a:solidFill>
                  <a:srgbClr val="FE6813"/>
                </a:solidFill>
              </a:rPr>
              <a:t>Riesgos de facturar al contado</a:t>
            </a:r>
            <a:endParaRPr lang="es-ES_tradnl" b="1" dirty="0">
              <a:solidFill>
                <a:srgbClr val="FE6813"/>
              </a:solidFill>
            </a:endParaRPr>
          </a:p>
        </p:txBody>
      </p:sp>
      <p:sp>
        <p:nvSpPr>
          <p:cNvPr id="26" name="CuadroTexto 25">
            <a:extLst>
              <a:ext uri="{FF2B5EF4-FFF2-40B4-BE49-F238E27FC236}">
                <a16:creationId xmlns:a16="http://schemas.microsoft.com/office/drawing/2014/main" id="{C4339553-D14F-0E46-9407-D3032F278FA8}"/>
              </a:ext>
            </a:extLst>
          </p:cNvPr>
          <p:cNvSpPr txBox="1"/>
          <p:nvPr/>
        </p:nvSpPr>
        <p:spPr>
          <a:xfrm>
            <a:off x="983847" y="2071868"/>
            <a:ext cx="8611565" cy="4116833"/>
          </a:xfrm>
          <a:prstGeom prst="rect">
            <a:avLst/>
          </a:prstGeom>
          <a:noFill/>
        </p:spPr>
        <p:txBody>
          <a:bodyPr wrap="square" rtlCol="0">
            <a:spAutoFit/>
          </a:bodyPr>
          <a:lstStyle/>
          <a:p>
            <a:pPr algn="just">
              <a:lnSpc>
                <a:spcPct val="150000"/>
              </a:lnSpc>
            </a:pPr>
            <a:r>
              <a:rPr lang="es-CL" sz="1600" dirty="0">
                <a:solidFill>
                  <a:srgbClr val="010033"/>
                </a:solidFill>
                <a:latin typeface="+mj-lt"/>
              </a:rPr>
              <a:t>Utilizar la forma de pago  “contado” cuando NO se ha recibido la totalidad del pago al momento de emitirla, genera problemas al emisor y receptor. </a:t>
            </a:r>
          </a:p>
          <a:p>
            <a:pPr algn="just">
              <a:lnSpc>
                <a:spcPct val="150000"/>
              </a:lnSpc>
            </a:pPr>
            <a:endParaRPr lang="es-CL" sz="1600" dirty="0">
              <a:solidFill>
                <a:srgbClr val="010033"/>
              </a:solidFill>
              <a:latin typeface="+mj-lt"/>
            </a:endParaRPr>
          </a:p>
          <a:p>
            <a:pPr marL="285750" indent="-285750" algn="just">
              <a:lnSpc>
                <a:spcPct val="150000"/>
              </a:lnSpc>
              <a:buFont typeface="Arial" panose="020B0604020202020204" pitchFamily="34" charset="0"/>
              <a:buChar char="•"/>
            </a:pPr>
            <a:r>
              <a:rPr lang="es-CL" sz="1600" b="1" dirty="0">
                <a:solidFill>
                  <a:srgbClr val="010033"/>
                </a:solidFill>
                <a:latin typeface="+mj-lt"/>
              </a:rPr>
              <a:t>Receptor</a:t>
            </a:r>
            <a:r>
              <a:rPr lang="es-CL" sz="1600" dirty="0">
                <a:solidFill>
                  <a:srgbClr val="010033"/>
                </a:solidFill>
                <a:latin typeface="+mj-lt"/>
              </a:rPr>
              <a:t>: si hay un error en la emisión del documento este no se puede rechazar. En caso de algún problema debe solicitar al emisor la anulación. Como el pago se realizó en el momento se asume que el recepto acepto el documento al realizar la transacción.</a:t>
            </a:r>
          </a:p>
          <a:p>
            <a:pPr marL="285750" indent="-285750" algn="just">
              <a:lnSpc>
                <a:spcPct val="150000"/>
              </a:lnSpc>
              <a:buFont typeface="Arial" panose="020B0604020202020204" pitchFamily="34" charset="0"/>
              <a:buChar char="•"/>
            </a:pPr>
            <a:endParaRPr lang="es-CL" sz="1600" dirty="0">
              <a:solidFill>
                <a:srgbClr val="010033"/>
              </a:solidFill>
              <a:latin typeface="+mj-lt"/>
            </a:endParaRPr>
          </a:p>
          <a:p>
            <a:pPr marL="285750" indent="-285750" algn="just">
              <a:lnSpc>
                <a:spcPct val="150000"/>
              </a:lnSpc>
              <a:buFont typeface="Arial" panose="020B0604020202020204" pitchFamily="34" charset="0"/>
              <a:buChar char="•"/>
            </a:pPr>
            <a:r>
              <a:rPr lang="es-CL" sz="1600" b="1" dirty="0">
                <a:solidFill>
                  <a:srgbClr val="010033"/>
                </a:solidFill>
                <a:latin typeface="+mj-lt"/>
              </a:rPr>
              <a:t>Emisor</a:t>
            </a:r>
            <a:r>
              <a:rPr lang="es-CL" sz="1600" dirty="0">
                <a:solidFill>
                  <a:srgbClr val="010033"/>
                </a:solidFill>
                <a:latin typeface="+mj-lt"/>
              </a:rPr>
              <a:t>: no puede reclamar ni ceder. Este documento no tiene merito ejecutivo, por lo que si el cliente no paga debe iniciar un juicio para probar que la deuda existe y un tribunal lo valide, lo cual toma un largo tiempo y es costoso.</a:t>
            </a:r>
          </a:p>
          <a:p>
            <a:pPr>
              <a:lnSpc>
                <a:spcPct val="150000"/>
              </a:lnSpc>
            </a:pPr>
            <a:endParaRPr lang="es-CL" sz="1600" dirty="0">
              <a:solidFill>
                <a:srgbClr val="010033"/>
              </a:solidFill>
              <a:latin typeface="+mj-lt"/>
            </a:endParaRPr>
          </a:p>
        </p:txBody>
      </p:sp>
    </p:spTree>
    <p:extLst>
      <p:ext uri="{BB962C8B-B14F-4D97-AF65-F5344CB8AC3E}">
        <p14:creationId xmlns:p14="http://schemas.microsoft.com/office/powerpoint/2010/main" val="68369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10033"/>
        </a:solidFill>
        <a:effectLst/>
      </p:bgPr>
    </p:bg>
    <p:spTree>
      <p:nvGrpSpPr>
        <p:cNvPr id="1" name=""/>
        <p:cNvGrpSpPr/>
        <p:nvPr/>
      </p:nvGrpSpPr>
      <p:grpSpPr>
        <a:xfrm>
          <a:off x="0" y="0"/>
          <a:ext cx="0" cy="0"/>
          <a:chOff x="0" y="0"/>
          <a:chExt cx="0" cy="0"/>
        </a:xfrm>
      </p:grpSpPr>
      <p:pic>
        <p:nvPicPr>
          <p:cNvPr id="3" name="Imagen 2" descr="Logotipo&#10;&#10;Descripción generada automáticamente">
            <a:extLst>
              <a:ext uri="{FF2B5EF4-FFF2-40B4-BE49-F238E27FC236}">
                <a16:creationId xmlns:a16="http://schemas.microsoft.com/office/drawing/2014/main" id="{6C37A9FB-6EEC-ED4A-ACA5-9EABEB0C93AE}"/>
              </a:ext>
            </a:extLst>
          </p:cNvPr>
          <p:cNvPicPr>
            <a:picLocks noChangeAspect="1"/>
          </p:cNvPicPr>
          <p:nvPr/>
        </p:nvPicPr>
        <p:blipFill>
          <a:blip r:embed="rId3"/>
          <a:stretch>
            <a:fillRect/>
          </a:stretch>
        </p:blipFill>
        <p:spPr>
          <a:xfrm>
            <a:off x="7568009" y="5960962"/>
            <a:ext cx="2381078" cy="1076446"/>
          </a:xfrm>
          <a:prstGeom prst="rect">
            <a:avLst/>
          </a:prstGeom>
        </p:spPr>
      </p:pic>
      <p:pic>
        <p:nvPicPr>
          <p:cNvPr id="5" name="Imagen 4" descr="Logotipo&#10;&#10;Descripción generada automáticamente">
            <a:extLst>
              <a:ext uri="{FF2B5EF4-FFF2-40B4-BE49-F238E27FC236}">
                <a16:creationId xmlns:a16="http://schemas.microsoft.com/office/drawing/2014/main" id="{0352806D-18B2-8249-8A7D-78301F995F81}"/>
              </a:ext>
            </a:extLst>
          </p:cNvPr>
          <p:cNvPicPr>
            <a:picLocks noChangeAspect="1"/>
          </p:cNvPicPr>
          <p:nvPr/>
        </p:nvPicPr>
        <p:blipFill>
          <a:blip r:embed="rId4"/>
          <a:stretch>
            <a:fillRect/>
          </a:stretch>
        </p:blipFill>
        <p:spPr>
          <a:xfrm>
            <a:off x="9855939" y="6071580"/>
            <a:ext cx="2284070" cy="670879"/>
          </a:xfrm>
          <a:prstGeom prst="rect">
            <a:avLst/>
          </a:prstGeom>
        </p:spPr>
      </p:pic>
      <p:cxnSp>
        <p:nvCxnSpPr>
          <p:cNvPr id="9" name="Conector recto 8">
            <a:extLst>
              <a:ext uri="{FF2B5EF4-FFF2-40B4-BE49-F238E27FC236}">
                <a16:creationId xmlns:a16="http://schemas.microsoft.com/office/drawing/2014/main" id="{38C73C3F-4C2D-9040-9AB1-522B9086DB84}"/>
              </a:ext>
            </a:extLst>
          </p:cNvPr>
          <p:cNvCxnSpPr>
            <a:cxnSpLocks/>
          </p:cNvCxnSpPr>
          <p:nvPr/>
        </p:nvCxnSpPr>
        <p:spPr>
          <a:xfrm>
            <a:off x="9839774" y="6149378"/>
            <a:ext cx="0" cy="515281"/>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CuadroTexto 11">
            <a:extLst>
              <a:ext uri="{FF2B5EF4-FFF2-40B4-BE49-F238E27FC236}">
                <a16:creationId xmlns:a16="http://schemas.microsoft.com/office/drawing/2014/main" id="{094FE601-9040-6D43-812E-13B90FEEA183}"/>
              </a:ext>
            </a:extLst>
          </p:cNvPr>
          <p:cNvSpPr txBox="1"/>
          <p:nvPr/>
        </p:nvSpPr>
        <p:spPr>
          <a:xfrm>
            <a:off x="694480" y="2289036"/>
            <a:ext cx="5486391" cy="1446550"/>
          </a:xfrm>
          <a:prstGeom prst="rect">
            <a:avLst/>
          </a:prstGeom>
          <a:noFill/>
        </p:spPr>
        <p:txBody>
          <a:bodyPr wrap="square" rtlCol="0">
            <a:spAutoFit/>
          </a:bodyPr>
          <a:lstStyle/>
          <a:p>
            <a:pPr algn="ctr"/>
            <a:r>
              <a:rPr lang="es-ES_tradnl" sz="2400" dirty="0">
                <a:solidFill>
                  <a:schemeClr val="bg1"/>
                </a:solidFill>
              </a:rPr>
              <a:t>Curso de Cobranza</a:t>
            </a:r>
          </a:p>
          <a:p>
            <a:pPr algn="ctr"/>
            <a:r>
              <a:rPr lang="es-CL" sz="3200" b="1" dirty="0">
                <a:solidFill>
                  <a:schemeClr val="bg1"/>
                </a:solidFill>
              </a:rPr>
              <a:t>Como facturar para poder cobrar correctamente</a:t>
            </a:r>
            <a:endParaRPr lang="es-ES_tradnl" sz="6000" b="1" dirty="0">
              <a:solidFill>
                <a:schemeClr val="bg1"/>
              </a:solidFill>
            </a:endParaRPr>
          </a:p>
        </p:txBody>
      </p:sp>
      <p:cxnSp>
        <p:nvCxnSpPr>
          <p:cNvPr id="14" name="Conector recto 13">
            <a:extLst>
              <a:ext uri="{FF2B5EF4-FFF2-40B4-BE49-F238E27FC236}">
                <a16:creationId xmlns:a16="http://schemas.microsoft.com/office/drawing/2014/main" id="{E1F79A35-CCD1-974F-8E5E-72C3EF67C3D2}"/>
              </a:ext>
            </a:extLst>
          </p:cNvPr>
          <p:cNvCxnSpPr>
            <a:cxnSpLocks/>
          </p:cNvCxnSpPr>
          <p:nvPr/>
        </p:nvCxnSpPr>
        <p:spPr>
          <a:xfrm flipV="1">
            <a:off x="6632293" y="2013994"/>
            <a:ext cx="0" cy="3159890"/>
          </a:xfrm>
          <a:prstGeom prst="line">
            <a:avLst/>
          </a:prstGeom>
          <a:ln w="38100">
            <a:solidFill>
              <a:srgbClr val="FE6813"/>
            </a:solidFill>
          </a:ln>
        </p:spPr>
        <p:style>
          <a:lnRef idx="1">
            <a:schemeClr val="accent2"/>
          </a:lnRef>
          <a:fillRef idx="0">
            <a:schemeClr val="accent2"/>
          </a:fillRef>
          <a:effectRef idx="0">
            <a:schemeClr val="accent2"/>
          </a:effectRef>
          <a:fontRef idx="minor">
            <a:schemeClr val="tx1"/>
          </a:fontRef>
        </p:style>
      </p:cxnSp>
      <p:sp>
        <p:nvSpPr>
          <p:cNvPr id="21" name="Terminador 20">
            <a:extLst>
              <a:ext uri="{FF2B5EF4-FFF2-40B4-BE49-F238E27FC236}">
                <a16:creationId xmlns:a16="http://schemas.microsoft.com/office/drawing/2014/main" id="{B4FBC17D-1D10-C04D-A12C-071B0A1232B2}"/>
              </a:ext>
            </a:extLst>
          </p:cNvPr>
          <p:cNvSpPr/>
          <p:nvPr/>
        </p:nvSpPr>
        <p:spPr>
          <a:xfrm>
            <a:off x="2288885" y="4265219"/>
            <a:ext cx="2297580" cy="706285"/>
          </a:xfrm>
          <a:prstGeom prst="flowChartTermina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2400" b="1" dirty="0">
                <a:solidFill>
                  <a:schemeClr val="tx1"/>
                </a:solidFill>
              </a:rPr>
              <a:t>1er Módulo</a:t>
            </a:r>
            <a:endParaRPr lang="es-ES_tradnl" sz="2400" b="1" dirty="0">
              <a:solidFill>
                <a:srgbClr val="010033"/>
              </a:solidFill>
            </a:endParaRPr>
          </a:p>
        </p:txBody>
      </p:sp>
      <p:pic>
        <p:nvPicPr>
          <p:cNvPr id="29" name="Imagen 28" descr="Mujer sonriendo para la cámara con un fondo negro&#10;&#10;Descripción generada automáticamente">
            <a:extLst>
              <a:ext uri="{FF2B5EF4-FFF2-40B4-BE49-F238E27FC236}">
                <a16:creationId xmlns:a16="http://schemas.microsoft.com/office/drawing/2014/main" id="{6B86D64E-737B-6E4B-BA86-DA67E0351370}"/>
              </a:ext>
            </a:extLst>
          </p:cNvPr>
          <p:cNvPicPr>
            <a:picLocks noChangeAspect="1"/>
          </p:cNvPicPr>
          <p:nvPr/>
        </p:nvPicPr>
        <p:blipFill>
          <a:blip r:embed="rId5"/>
          <a:stretch>
            <a:fillRect/>
          </a:stretch>
        </p:blipFill>
        <p:spPr>
          <a:xfrm>
            <a:off x="8441677" y="1944998"/>
            <a:ext cx="1902549" cy="1851950"/>
          </a:xfrm>
          <a:prstGeom prst="rect">
            <a:avLst/>
          </a:prstGeom>
        </p:spPr>
      </p:pic>
      <p:sp>
        <p:nvSpPr>
          <p:cNvPr id="33" name="CuadroTexto 32">
            <a:extLst>
              <a:ext uri="{FF2B5EF4-FFF2-40B4-BE49-F238E27FC236}">
                <a16:creationId xmlns:a16="http://schemas.microsoft.com/office/drawing/2014/main" id="{FADA21D5-8F32-5244-8373-6989EA47D288}"/>
              </a:ext>
            </a:extLst>
          </p:cNvPr>
          <p:cNvSpPr txBox="1"/>
          <p:nvPr/>
        </p:nvSpPr>
        <p:spPr>
          <a:xfrm>
            <a:off x="6653618" y="4019169"/>
            <a:ext cx="5486391" cy="615553"/>
          </a:xfrm>
          <a:prstGeom prst="rect">
            <a:avLst/>
          </a:prstGeom>
          <a:noFill/>
        </p:spPr>
        <p:txBody>
          <a:bodyPr wrap="square" rtlCol="0">
            <a:spAutoFit/>
          </a:bodyPr>
          <a:lstStyle/>
          <a:p>
            <a:pPr algn="ctr"/>
            <a:r>
              <a:rPr lang="es-ES_tradnl" b="1" dirty="0">
                <a:solidFill>
                  <a:schemeClr val="bg1"/>
                </a:solidFill>
              </a:rPr>
              <a:t>Belén Sanguinetti</a:t>
            </a:r>
          </a:p>
          <a:p>
            <a:pPr algn="ctr"/>
            <a:r>
              <a:rPr lang="es-CL" sz="1600" dirty="0">
                <a:solidFill>
                  <a:schemeClr val="bg1"/>
                </a:solidFill>
              </a:rPr>
              <a:t>CMO de </a:t>
            </a:r>
            <a:r>
              <a:rPr lang="es-CL" sz="1600" dirty="0" err="1">
                <a:solidFill>
                  <a:schemeClr val="bg1"/>
                </a:solidFill>
              </a:rPr>
              <a:t>CobranzaOnline</a:t>
            </a:r>
            <a:endParaRPr lang="es-ES_tradnl" sz="1600" dirty="0">
              <a:solidFill>
                <a:schemeClr val="bg1"/>
              </a:solidFill>
            </a:endParaRPr>
          </a:p>
        </p:txBody>
      </p:sp>
      <p:grpSp>
        <p:nvGrpSpPr>
          <p:cNvPr id="34" name="Grupo 33">
            <a:extLst>
              <a:ext uri="{FF2B5EF4-FFF2-40B4-BE49-F238E27FC236}">
                <a16:creationId xmlns:a16="http://schemas.microsoft.com/office/drawing/2014/main" id="{7C1DA3AD-71FF-B74D-A19A-4F117A797A07}"/>
              </a:ext>
            </a:extLst>
          </p:cNvPr>
          <p:cNvGrpSpPr/>
          <p:nvPr/>
        </p:nvGrpSpPr>
        <p:grpSpPr>
          <a:xfrm>
            <a:off x="-792868" y="527933"/>
            <a:ext cx="3576577" cy="833377"/>
            <a:chOff x="-1397781" y="210955"/>
            <a:chExt cx="3576577" cy="833377"/>
          </a:xfrm>
        </p:grpSpPr>
        <p:sp>
          <p:nvSpPr>
            <p:cNvPr id="35" name="Paralelogramo 34">
              <a:extLst>
                <a:ext uri="{FF2B5EF4-FFF2-40B4-BE49-F238E27FC236}">
                  <a16:creationId xmlns:a16="http://schemas.microsoft.com/office/drawing/2014/main" id="{093F6FDD-A324-8542-AD10-8DA61BDED2F5}"/>
                </a:ext>
              </a:extLst>
            </p:cNvPr>
            <p:cNvSpPr/>
            <p:nvPr/>
          </p:nvSpPr>
          <p:spPr>
            <a:xfrm>
              <a:off x="-1397781" y="210955"/>
              <a:ext cx="3576577" cy="833377"/>
            </a:xfrm>
            <a:prstGeom prst="parallelogram">
              <a:avLst/>
            </a:prstGeom>
            <a:solidFill>
              <a:srgbClr val="FE68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36" name="CuadroTexto 35">
              <a:extLst>
                <a:ext uri="{FF2B5EF4-FFF2-40B4-BE49-F238E27FC236}">
                  <a16:creationId xmlns:a16="http://schemas.microsoft.com/office/drawing/2014/main" id="{E8B4205D-8927-C14A-A6C6-6214F51FD1B4}"/>
                </a:ext>
              </a:extLst>
            </p:cNvPr>
            <p:cNvSpPr txBox="1"/>
            <p:nvPr/>
          </p:nvSpPr>
          <p:spPr>
            <a:xfrm>
              <a:off x="153225" y="335255"/>
              <a:ext cx="1536679" cy="584775"/>
            </a:xfrm>
            <a:prstGeom prst="rect">
              <a:avLst/>
            </a:prstGeom>
            <a:noFill/>
          </p:spPr>
          <p:txBody>
            <a:bodyPr wrap="square" rtlCol="0">
              <a:spAutoFit/>
            </a:bodyPr>
            <a:lstStyle/>
            <a:p>
              <a:r>
                <a:rPr lang="es-ES_tradnl" sz="3200" dirty="0">
                  <a:solidFill>
                    <a:schemeClr val="bg1"/>
                  </a:solidFill>
                </a:rPr>
                <a:t>GRATIS</a:t>
              </a:r>
              <a:endParaRPr lang="es-ES_tradnl" sz="2400" dirty="0">
                <a:solidFill>
                  <a:schemeClr val="bg1"/>
                </a:solidFill>
              </a:endParaRPr>
            </a:p>
          </p:txBody>
        </p:sp>
      </p:grpSp>
    </p:spTree>
    <p:extLst>
      <p:ext uri="{BB962C8B-B14F-4D97-AF65-F5344CB8AC3E}">
        <p14:creationId xmlns:p14="http://schemas.microsoft.com/office/powerpoint/2010/main" val="182427126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4614</TotalTime>
  <Words>1163</Words>
  <Application>Microsoft Macintosh PowerPoint</Application>
  <PresentationFormat>Panorámica</PresentationFormat>
  <Paragraphs>111</Paragraphs>
  <Slides>9</Slides>
  <Notes>7</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9</vt:i4>
      </vt:variant>
    </vt:vector>
  </HeadingPairs>
  <TitlesOfParts>
    <vt:vector size="13"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Diego de la Riva Valdés</dc:creator>
  <cp:lastModifiedBy>Diego de la Riva Valdés</cp:lastModifiedBy>
  <cp:revision>32</cp:revision>
  <dcterms:created xsi:type="dcterms:W3CDTF">2022-03-15T16:43:05Z</dcterms:created>
  <dcterms:modified xsi:type="dcterms:W3CDTF">2022-04-04T15:38:48Z</dcterms:modified>
</cp:coreProperties>
</file>