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hu6UUXymnCMQahBUlzVyzHwAj5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Luego de analizar el riesgo del negocio y se decide llevar a cabo, entregando facilidades de pago y facturando correctamente: a crédito y con la información. Toca realizar las gestiones de cobranza: que nos ayuden permiten que los clientes paguen sus facturas en un menor tiempo y disminuir también los impagos. Aquí identificamos 3 principales practicas: 1) crear incentivos de pago por adelantado, 2) comunicación constante_enviando recordatorios de pago 3) ampliar las opciones de pago</a:t>
            </a:r>
            <a:endParaRPr/>
          </a:p>
        </p:txBody>
      </p:sp>
      <p:sp>
        <p:nvSpPr>
          <p:cNvPr id="113" name="Google Shape;11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Este ultimo es muy importante y merece que lo revisemos en detalle. </a:t>
            </a:r>
            <a:endParaRPr/>
          </a:p>
        </p:txBody>
      </p:sp>
      <p:sp>
        <p:nvSpPr>
          <p:cNvPr id="124" name="Google Shape;12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Este ultimo es muy importante y merece que lo revisemos en detalle. </a:t>
            </a:r>
            <a:endParaRPr/>
          </a:p>
        </p:txBody>
      </p:sp>
      <p:sp>
        <p:nvSpPr>
          <p:cNvPr id="135" name="Google Shape;13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Este ultimo es muy importante y merece que lo revisemos en detalle. </a:t>
            </a:r>
            <a:endParaRPr/>
          </a:p>
        </p:txBody>
      </p:sp>
      <p:sp>
        <p:nvSpPr>
          <p:cNvPr id="151" name="Google Shape;15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0033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tipo&#10;&#10;Descripción generada automáticamente"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8009" y="5960962"/>
            <a:ext cx="2381078" cy="10764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pción generada automáticamente"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55939" y="6071580"/>
            <a:ext cx="2284070" cy="67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1"/>
          <p:cNvCxnSpPr/>
          <p:nvPr/>
        </p:nvCxnSpPr>
        <p:spPr>
          <a:xfrm>
            <a:off x="9839774" y="6149378"/>
            <a:ext cx="0" cy="515281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2" name="Google Shape;92;p1"/>
          <p:cNvSpPr txBox="1"/>
          <p:nvPr/>
        </p:nvSpPr>
        <p:spPr>
          <a:xfrm>
            <a:off x="694480" y="2289036"/>
            <a:ext cx="5486391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Curso de Cobranza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Gestión de la cobranza y comunicación con el cliente</a:t>
            </a:r>
            <a:endParaRPr b="1" i="0" sz="6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3" name="Google Shape;93;p1"/>
          <p:cNvCxnSpPr/>
          <p:nvPr/>
        </p:nvCxnSpPr>
        <p:spPr>
          <a:xfrm rot="10800000">
            <a:off x="6632293" y="2013994"/>
            <a:ext cx="0" cy="3159890"/>
          </a:xfrm>
          <a:prstGeom prst="straightConnector1">
            <a:avLst/>
          </a:prstGeom>
          <a:noFill/>
          <a:ln cap="flat" cmpd="sng" w="38100">
            <a:solidFill>
              <a:srgbClr val="FE681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4" name="Google Shape;94;p1"/>
          <p:cNvSpPr/>
          <p:nvPr/>
        </p:nvSpPr>
        <p:spPr>
          <a:xfrm>
            <a:off x="2288885" y="4265219"/>
            <a:ext cx="2297580" cy="706285"/>
          </a:xfrm>
          <a:prstGeom prst="flowChartTerminator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3er Módulo</a:t>
            </a:r>
            <a:endParaRPr b="1" i="0" sz="2400" u="none" cap="none" strike="noStrike">
              <a:solidFill>
                <a:srgbClr val="0100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ujer sonriendo para la cámara con un fondo negro&#10;&#10;Descripción generada automáticamente" id="95" name="Google Shape;9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41677" y="1944998"/>
            <a:ext cx="1902549" cy="185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6653618" y="4019169"/>
            <a:ext cx="548639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Belén Sanguinetti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CMO de CobranzaOnline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" name="Google Shape;97;p1"/>
          <p:cNvGrpSpPr/>
          <p:nvPr/>
        </p:nvGrpSpPr>
        <p:grpSpPr>
          <a:xfrm>
            <a:off x="-792868" y="527933"/>
            <a:ext cx="3576577" cy="833377"/>
            <a:chOff x="-1397781" y="210955"/>
            <a:chExt cx="3576577" cy="833377"/>
          </a:xfrm>
        </p:grpSpPr>
        <p:sp>
          <p:nvSpPr>
            <p:cNvPr id="98" name="Google Shape;98;p1"/>
            <p:cNvSpPr/>
            <p:nvPr/>
          </p:nvSpPr>
          <p:spPr>
            <a:xfrm>
              <a:off x="-1397781" y="210955"/>
              <a:ext cx="3576577" cy="833377"/>
            </a:xfrm>
            <a:prstGeom prst="parallelogram">
              <a:avLst>
                <a:gd fmla="val 25000" name="adj"/>
              </a:avLst>
            </a:prstGeom>
            <a:solidFill>
              <a:srgbClr val="FE68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 txBox="1"/>
            <p:nvPr/>
          </p:nvSpPr>
          <p:spPr>
            <a:xfrm>
              <a:off x="153225" y="335255"/>
              <a:ext cx="1536679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GRATIS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>
            <a:off x="0" y="0"/>
            <a:ext cx="12192000" cy="810228"/>
          </a:xfrm>
          <a:prstGeom prst="rect">
            <a:avLst/>
          </a:prstGeom>
          <a:solidFill>
            <a:srgbClr val="010033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tipo&#10;&#10;Descripción generada automáticamente" id="105" name="Google Shape;10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7458" y="69674"/>
            <a:ext cx="2284070" cy="67087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289366" y="231494"/>
            <a:ext cx="36344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Curso de Cobranza: Módulo 3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891250" y="1400537"/>
            <a:ext cx="7072132" cy="4754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10033"/>
                </a:solidFill>
                <a:latin typeface="Calibri"/>
                <a:ea typeface="Calibri"/>
                <a:cs typeface="Calibri"/>
                <a:sym typeface="Calibri"/>
              </a:rPr>
              <a:t>Curso de Cobranza</a:t>
            </a:r>
            <a:br>
              <a:rPr lang="en-US" sz="2400">
                <a:solidFill>
                  <a:srgbClr val="010033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100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10033"/>
                </a:solidFill>
                <a:latin typeface="Calibri"/>
                <a:ea typeface="Calibri"/>
                <a:cs typeface="Calibri"/>
                <a:sym typeface="Calibri"/>
              </a:rPr>
              <a:t>0.   Introducción</a:t>
            </a:r>
            <a:endParaRPr/>
          </a:p>
          <a:p>
            <a:pPr indent="-342900" lvl="1" marL="8001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10033"/>
              </a:buClr>
              <a:buSzPts val="18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rgbClr val="010033"/>
                </a:solidFill>
                <a:latin typeface="Calibri"/>
                <a:ea typeface="Calibri"/>
                <a:cs typeface="Calibri"/>
                <a:sym typeface="Calibri"/>
              </a:rPr>
              <a:t>Como facturar para poder cobrar correctamente</a:t>
            </a:r>
            <a:endParaRPr/>
          </a:p>
          <a:p>
            <a:pPr indent="-342900" lvl="1" marL="8001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10033"/>
              </a:buClr>
              <a:buSzPts val="18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rgbClr val="010033"/>
                </a:solidFill>
                <a:latin typeface="Calibri"/>
                <a:ea typeface="Calibri"/>
                <a:cs typeface="Calibri"/>
                <a:sym typeface="Calibri"/>
              </a:rPr>
              <a:t>Cobranza preventiva: evitar impagos</a:t>
            </a:r>
            <a:endParaRPr/>
          </a:p>
          <a:p>
            <a:pPr indent="-342900" lvl="1" marL="8001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10033"/>
              </a:buClr>
              <a:buSzPts val="2000"/>
              <a:buFont typeface="Calibri"/>
              <a:buAutoNum type="arabicPeriod"/>
            </a:pPr>
            <a:r>
              <a:rPr b="1" i="0" lang="en-US" sz="2000" u="none" cap="none" strike="noStrike">
                <a:solidFill>
                  <a:srgbClr val="010033"/>
                </a:solidFill>
                <a:latin typeface="Calibri"/>
                <a:ea typeface="Calibri"/>
                <a:cs typeface="Calibri"/>
                <a:sym typeface="Calibri"/>
              </a:rPr>
              <a:t>Gestión de la cobranza y comunicación con el cliente</a:t>
            </a:r>
            <a:endParaRPr/>
          </a:p>
          <a:p>
            <a:pPr indent="-342900" lvl="1" marL="8001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10033"/>
              </a:buClr>
              <a:buSzPts val="18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rgbClr val="010033"/>
                </a:solidFill>
                <a:latin typeface="Calibri"/>
                <a:ea typeface="Calibri"/>
                <a:cs typeface="Calibri"/>
                <a:sym typeface="Calibri"/>
              </a:rPr>
              <a:t>¿Facturas impagas? Parte I</a:t>
            </a:r>
            <a:endParaRPr/>
          </a:p>
          <a:p>
            <a:pPr indent="-342900" lvl="1" marL="8001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10033"/>
              </a:buClr>
              <a:buSzPts val="18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rgbClr val="010033"/>
                </a:solidFill>
                <a:latin typeface="Calibri"/>
                <a:ea typeface="Calibri"/>
                <a:cs typeface="Calibri"/>
                <a:sym typeface="Calibri"/>
              </a:rPr>
              <a:t>¿Facturas impagas? Parte II</a:t>
            </a:r>
            <a:endParaRPr/>
          </a:p>
          <a:p>
            <a:pPr indent="-342900" lvl="1" marL="8001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10033"/>
              </a:buClr>
              <a:buSzPts val="18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rgbClr val="010033"/>
                </a:solidFill>
                <a:latin typeface="Calibri"/>
                <a:ea typeface="Calibri"/>
                <a:cs typeface="Calibri"/>
                <a:sym typeface="Calibri"/>
              </a:rPr>
              <a:t>Bonus: Rol del Boletín Comercial, DICOM y otros Burós de Crédito</a:t>
            </a:r>
            <a:endParaRPr/>
          </a:p>
        </p:txBody>
      </p:sp>
      <p:cxnSp>
        <p:nvCxnSpPr>
          <p:cNvPr id="108" name="Google Shape;108;p2"/>
          <p:cNvCxnSpPr/>
          <p:nvPr/>
        </p:nvCxnSpPr>
        <p:spPr>
          <a:xfrm rot="10800000">
            <a:off x="983847" y="1932972"/>
            <a:ext cx="4386804" cy="0"/>
          </a:xfrm>
          <a:prstGeom prst="straightConnector1">
            <a:avLst/>
          </a:prstGeom>
          <a:noFill/>
          <a:ln cap="flat" cmpd="sng" w="38100">
            <a:solidFill>
              <a:srgbClr val="FE681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9" name="Google Shape;109;p2"/>
          <p:cNvSpPr/>
          <p:nvPr/>
        </p:nvSpPr>
        <p:spPr>
          <a:xfrm>
            <a:off x="7326774" y="3600223"/>
            <a:ext cx="335666" cy="694481"/>
          </a:xfrm>
          <a:prstGeom prst="curvedLeftArrow">
            <a:avLst>
              <a:gd fmla="val 25000" name="adj1"/>
              <a:gd fmla="val 89655" name="adj2"/>
              <a:gd fmla="val 25000" name="adj3"/>
            </a:avLst>
          </a:prstGeom>
          <a:solidFill>
            <a:srgbClr val="FE68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/>
          <p:nvPr/>
        </p:nvSpPr>
        <p:spPr>
          <a:xfrm>
            <a:off x="0" y="0"/>
            <a:ext cx="12192000" cy="810228"/>
          </a:xfrm>
          <a:prstGeom prst="rect">
            <a:avLst/>
          </a:prstGeom>
          <a:solidFill>
            <a:srgbClr val="010033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tipo&#10;&#10;Descripción generada automáticamente" id="116" name="Google Shape;11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7458" y="69674"/>
            <a:ext cx="2284070" cy="67087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289366" y="231494"/>
            <a:ext cx="36344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Curso de Cobranza: Módulo 3</a:t>
            </a:r>
            <a:endParaRPr/>
          </a:p>
        </p:txBody>
      </p:sp>
      <p:sp>
        <p:nvSpPr>
          <p:cNvPr id="118" name="Google Shape;118;p3"/>
          <p:cNvSpPr txBox="1"/>
          <p:nvPr/>
        </p:nvSpPr>
        <p:spPr>
          <a:xfrm>
            <a:off x="891250" y="1400537"/>
            <a:ext cx="7072132" cy="4077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10033"/>
                </a:solidFill>
                <a:latin typeface="Calibri"/>
                <a:ea typeface="Calibri"/>
                <a:cs typeface="Calibri"/>
                <a:sym typeface="Calibri"/>
              </a:rPr>
              <a:t>Curso de Cobranza</a:t>
            </a:r>
            <a:br>
              <a:rPr lang="en-US" sz="2400">
                <a:solidFill>
                  <a:srgbClr val="010033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100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10033"/>
              </a:buClr>
              <a:buSzPts val="1800"/>
              <a:buFont typeface="Calibri"/>
              <a:buAutoNum type="arabicPeriod" startAt="2"/>
            </a:pPr>
            <a:r>
              <a:rPr b="0" i="0" lang="en-US" sz="1800" u="none" cap="none" strike="noStrike">
                <a:solidFill>
                  <a:srgbClr val="010033"/>
                </a:solidFill>
                <a:latin typeface="Calibri"/>
                <a:ea typeface="Calibri"/>
                <a:cs typeface="Calibri"/>
                <a:sym typeface="Calibri"/>
              </a:rPr>
              <a:t>Cobranza preventiva: evitar impagos</a:t>
            </a:r>
            <a:endParaRPr/>
          </a:p>
          <a:p>
            <a:pPr indent="-342900" lvl="1" marL="8001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10033"/>
              </a:buClr>
              <a:buSzPts val="1800"/>
              <a:buFont typeface="Calibri"/>
              <a:buAutoNum type="arabicPeriod" startAt="2"/>
            </a:pPr>
            <a:r>
              <a:rPr b="0" i="0" lang="en-US" sz="1800" u="none" cap="none" strike="noStrike">
                <a:solidFill>
                  <a:srgbClr val="010033"/>
                </a:solidFill>
                <a:latin typeface="Calibri"/>
                <a:ea typeface="Calibri"/>
                <a:cs typeface="Calibri"/>
                <a:sym typeface="Calibri"/>
              </a:rPr>
              <a:t>Gestión de la cobranza y comunicación con el cliente</a:t>
            </a:r>
            <a:endParaRPr/>
          </a:p>
          <a:p>
            <a:pPr indent="-342900" lvl="2" marL="12573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10033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10033"/>
                </a:solidFill>
                <a:latin typeface="Calibri"/>
                <a:ea typeface="Calibri"/>
                <a:cs typeface="Calibri"/>
                <a:sym typeface="Calibri"/>
              </a:rPr>
              <a:t>Incentivos por pago anticipado</a:t>
            </a:r>
            <a:endParaRPr/>
          </a:p>
          <a:p>
            <a:pPr indent="-342900" lvl="2" marL="12573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10033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10033"/>
                </a:solidFill>
                <a:latin typeface="Calibri"/>
                <a:ea typeface="Calibri"/>
                <a:cs typeface="Calibri"/>
                <a:sym typeface="Calibri"/>
              </a:rPr>
              <a:t>Comunicación constante</a:t>
            </a:r>
            <a:endParaRPr/>
          </a:p>
          <a:p>
            <a:pPr indent="-342900" lvl="2" marL="12573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10033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10033"/>
                </a:solidFill>
                <a:latin typeface="Calibri"/>
                <a:ea typeface="Calibri"/>
                <a:cs typeface="Calibri"/>
                <a:sym typeface="Calibri"/>
              </a:rPr>
              <a:t>Amplía tus opciones de pago</a:t>
            </a:r>
            <a:endParaRPr/>
          </a:p>
          <a:p>
            <a:pPr indent="0" lvl="2" marL="9144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100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9" name="Google Shape;119;p3"/>
          <p:cNvCxnSpPr/>
          <p:nvPr/>
        </p:nvCxnSpPr>
        <p:spPr>
          <a:xfrm rot="10800000">
            <a:off x="983847" y="1932972"/>
            <a:ext cx="4386804" cy="0"/>
          </a:xfrm>
          <a:prstGeom prst="straightConnector1">
            <a:avLst/>
          </a:prstGeom>
          <a:noFill/>
          <a:ln cap="flat" cmpd="sng" w="38100">
            <a:solidFill>
              <a:srgbClr val="FE681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0" name="Google Shape;120;p3"/>
          <p:cNvSpPr txBox="1"/>
          <p:nvPr/>
        </p:nvSpPr>
        <p:spPr>
          <a:xfrm>
            <a:off x="3041248" y="3241440"/>
            <a:ext cx="61056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0" y="0"/>
            <a:ext cx="12192000" cy="810228"/>
          </a:xfrm>
          <a:prstGeom prst="rect">
            <a:avLst/>
          </a:prstGeom>
          <a:solidFill>
            <a:srgbClr val="010033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tipo&#10;&#10;Descripción generada automáticamente" id="127" name="Google Shape;1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7458" y="69674"/>
            <a:ext cx="2284070" cy="67087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289366" y="231494"/>
            <a:ext cx="36344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Curso de Cobranza: Módulo 3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387752" y="1210215"/>
            <a:ext cx="70721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E6813"/>
                </a:solidFill>
                <a:latin typeface="Calibri"/>
                <a:ea typeface="Calibri"/>
                <a:cs typeface="Calibri"/>
                <a:sym typeface="Calibri"/>
              </a:rPr>
              <a:t>Incentivo por pago anticipado</a:t>
            </a:r>
            <a:endParaRPr b="1" sz="1800">
              <a:solidFill>
                <a:srgbClr val="0100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613458" y="2210765"/>
            <a:ext cx="9896355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pesar de fijar la venta a un plazo de 30 días, tu empresa puede tener problemas de liquidez donde esperar un mes para recibir un determinado pago puede generar problemas en las tareas del día a día y cubrir responsabilidades.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Ofrecer inventivos por pago rápido o anticipado, fomenta la liquidez.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Descuentos en el monto de la deuda o un articulo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Beneficios adicionales: despacho preferente, acceso a una lista de productos especiales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Mejora experiencia, entrega flexibilidad.</a:t>
            </a:r>
            <a:endParaRPr/>
          </a:p>
        </p:txBody>
      </p:sp>
      <p:pic>
        <p:nvPicPr>
          <p:cNvPr descr="Interfaz de usuario gráfica, Chat o mensaje de texto&#10;&#10;Descripción generada automáticamente" id="131" name="Google Shape;13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91514" y="4713562"/>
            <a:ext cx="5344932" cy="2144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/>
          <p:nvPr/>
        </p:nvSpPr>
        <p:spPr>
          <a:xfrm>
            <a:off x="0" y="0"/>
            <a:ext cx="12192000" cy="810228"/>
          </a:xfrm>
          <a:prstGeom prst="rect">
            <a:avLst/>
          </a:prstGeom>
          <a:solidFill>
            <a:srgbClr val="010033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tipo&#10;&#10;Descripción generada automáticamente" id="138" name="Google Shape;13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7458" y="69674"/>
            <a:ext cx="2284070" cy="67087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 txBox="1"/>
          <p:nvPr/>
        </p:nvSpPr>
        <p:spPr>
          <a:xfrm>
            <a:off x="289366" y="231494"/>
            <a:ext cx="36344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Curso de Cobranza: Módulo 3</a:t>
            </a:r>
            <a:endParaRPr/>
          </a:p>
        </p:txBody>
      </p:sp>
      <p:sp>
        <p:nvSpPr>
          <p:cNvPr id="140" name="Google Shape;140;p5"/>
          <p:cNvSpPr txBox="1"/>
          <p:nvPr/>
        </p:nvSpPr>
        <p:spPr>
          <a:xfrm>
            <a:off x="387752" y="1210215"/>
            <a:ext cx="70721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E6813"/>
                </a:solidFill>
                <a:latin typeface="Calibri"/>
                <a:ea typeface="Calibri"/>
                <a:cs typeface="Calibri"/>
                <a:sym typeface="Calibri"/>
              </a:rPr>
              <a:t>Recordatorios de pago</a:t>
            </a:r>
            <a:endParaRPr b="1" sz="1800">
              <a:solidFill>
                <a:srgbClr val="FE68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 txBox="1"/>
          <p:nvPr/>
        </p:nvSpPr>
        <p:spPr>
          <a:xfrm>
            <a:off x="613458" y="1916613"/>
            <a:ext cx="9896355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de cuentas por cobrar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conocer cuales son las facturas pendientes de pago y sus fechas de </a:t>
            </a:r>
            <a:r>
              <a:rPr lang="en-US" sz="1800">
                <a:solidFill>
                  <a:srgbClr val="010033"/>
                </a:solidFill>
                <a:latin typeface="Calibri"/>
                <a:ea typeface="Calibri"/>
                <a:cs typeface="Calibri"/>
                <a:sym typeface="Calibri"/>
              </a:rPr>
              <a:t>vencimiento.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10033"/>
              </a:buClr>
              <a:buSzPts val="1800"/>
              <a:buFont typeface="Calibri"/>
              <a:buAutoNum type="arabicPeriod"/>
            </a:pPr>
            <a:r>
              <a:rPr b="1" lang="en-US" sz="1800">
                <a:solidFill>
                  <a:srgbClr val="010033"/>
                </a:solidFill>
                <a:latin typeface="Calibri"/>
                <a:ea typeface="Calibri"/>
                <a:cs typeface="Calibri"/>
                <a:sym typeface="Calibri"/>
              </a:rPr>
              <a:t>Comunicación constante con el cliente  - recordatorios de pago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o&#10;&#10;Descripción generada automáticamente" id="142" name="Google Shape;14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2652" y="3574096"/>
            <a:ext cx="2107879" cy="220668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 txBox="1"/>
          <p:nvPr/>
        </p:nvSpPr>
        <p:spPr>
          <a:xfrm>
            <a:off x="613458" y="5780782"/>
            <a:ext cx="289334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Frecuencia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Emisión de la factura, pronta al vencimiento y luego de este.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o&#10;&#10;Descripción generada automáticamente" id="144" name="Google Shape;14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14925" y="3702714"/>
            <a:ext cx="1962150" cy="194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 txBox="1"/>
          <p:nvPr/>
        </p:nvSpPr>
        <p:spPr>
          <a:xfrm>
            <a:off x="4328932" y="5780782"/>
            <a:ext cx="3530278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Información correcta y precisa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Cuidar la relación con el cliente. Se requiere de apoyo de tecnología. Software de contabilidad o Cobranza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o&#10;&#10;Descripción generada automáticamente" id="146" name="Google Shape;146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31469" y="3650927"/>
            <a:ext cx="2364571" cy="205302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 txBox="1"/>
          <p:nvPr/>
        </p:nvSpPr>
        <p:spPr>
          <a:xfrm>
            <a:off x="8448615" y="5780782"/>
            <a:ext cx="3530278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Tono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Tono cambia dependiendo del momento. Al comienzo debe ser informativo, cordial y amistoso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/>
          <p:nvPr/>
        </p:nvSpPr>
        <p:spPr>
          <a:xfrm>
            <a:off x="0" y="0"/>
            <a:ext cx="12192000" cy="810228"/>
          </a:xfrm>
          <a:prstGeom prst="rect">
            <a:avLst/>
          </a:prstGeom>
          <a:solidFill>
            <a:srgbClr val="010033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tipo&#10;&#10;Descripción generada automáticamente" id="154" name="Google Shape;1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7458" y="69674"/>
            <a:ext cx="2284070" cy="67087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/>
          <p:nvPr/>
        </p:nvSpPr>
        <p:spPr>
          <a:xfrm>
            <a:off x="289366" y="231494"/>
            <a:ext cx="36344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Curso de Cobranza: Módulo 3</a:t>
            </a:r>
            <a:endParaRPr/>
          </a:p>
        </p:txBody>
      </p:sp>
      <p:sp>
        <p:nvSpPr>
          <p:cNvPr id="156" name="Google Shape;156;p6"/>
          <p:cNvSpPr txBox="1"/>
          <p:nvPr/>
        </p:nvSpPr>
        <p:spPr>
          <a:xfrm>
            <a:off x="387752" y="1210215"/>
            <a:ext cx="70721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E6813"/>
                </a:solidFill>
                <a:latin typeface="Calibri"/>
                <a:ea typeface="Calibri"/>
                <a:cs typeface="Calibri"/>
                <a:sym typeface="Calibri"/>
              </a:rPr>
              <a:t>Amplia las opciones de pago</a:t>
            </a:r>
            <a:endParaRPr b="1" sz="1800">
              <a:solidFill>
                <a:srgbClr val="0100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o&#10;&#10;Descripción generada automáticamente" id="157" name="Google Shape;15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820" y="2453834"/>
            <a:ext cx="2246067" cy="218367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"/>
          <p:cNvSpPr txBox="1"/>
          <p:nvPr/>
        </p:nvSpPr>
        <p:spPr>
          <a:xfrm>
            <a:off x="387752" y="4745620"/>
            <a:ext cx="2714263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10033"/>
                </a:solidFill>
                <a:latin typeface="Calibri"/>
                <a:ea typeface="Calibri"/>
                <a:cs typeface="Calibri"/>
                <a:sym typeface="Calibri"/>
              </a:rPr>
              <a:t>La rigidez es uno de los </a:t>
            </a:r>
            <a:r>
              <a:rPr b="1" lang="en-US" sz="1600">
                <a:solidFill>
                  <a:srgbClr val="010033"/>
                </a:solidFill>
                <a:latin typeface="Calibri"/>
                <a:ea typeface="Calibri"/>
                <a:cs typeface="Calibri"/>
                <a:sym typeface="Calibri"/>
              </a:rPr>
              <a:t>mayores peligros </a:t>
            </a:r>
            <a:r>
              <a:rPr lang="en-US" sz="1600">
                <a:solidFill>
                  <a:srgbClr val="010033"/>
                </a:solidFill>
                <a:latin typeface="Calibri"/>
                <a:ea typeface="Calibri"/>
                <a:cs typeface="Calibri"/>
                <a:sym typeface="Calibri"/>
              </a:rPr>
              <a:t>en los procesos de cobro de las empresas</a:t>
            </a:r>
            <a:endParaRPr sz="1600">
              <a:solidFill>
                <a:srgbClr val="0100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4849792" y="2639028"/>
            <a:ext cx="4791919" cy="2230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10033"/>
                </a:solidFill>
                <a:latin typeface="Calibri"/>
                <a:ea typeface="Calibri"/>
                <a:cs typeface="Calibri"/>
                <a:sym typeface="Calibri"/>
              </a:rPr>
              <a:t>Mejora experiencia y se inclinan a pagar a tiempo</a:t>
            </a:r>
            <a:endParaRPr/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1003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10033"/>
                </a:solidFill>
                <a:latin typeface="Calibri"/>
                <a:ea typeface="Calibri"/>
                <a:cs typeface="Calibri"/>
                <a:sym typeface="Calibri"/>
              </a:rPr>
              <a:t>Mecanismos de pago en línea</a:t>
            </a:r>
            <a:endParaRPr/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1003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10033"/>
                </a:solidFill>
                <a:latin typeface="Calibri"/>
                <a:ea typeface="Calibri"/>
                <a:cs typeface="Calibri"/>
                <a:sym typeface="Calibri"/>
              </a:rPr>
              <a:t>Transferencia</a:t>
            </a:r>
            <a:endParaRPr/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1003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10033"/>
                </a:solidFill>
                <a:latin typeface="Calibri"/>
                <a:ea typeface="Calibri"/>
                <a:cs typeface="Calibri"/>
                <a:sym typeface="Calibri"/>
              </a:rPr>
              <a:t>Cheque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0033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tipo&#10;&#10;Descripción generada automáticamente" id="165" name="Google Shape;16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8009" y="5960962"/>
            <a:ext cx="2381078" cy="10764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pción generada automáticamente" id="166" name="Google Shape;16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55939" y="6071580"/>
            <a:ext cx="2284070" cy="67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7"/>
          <p:cNvCxnSpPr/>
          <p:nvPr/>
        </p:nvCxnSpPr>
        <p:spPr>
          <a:xfrm>
            <a:off x="9839774" y="6149378"/>
            <a:ext cx="0" cy="515281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8" name="Google Shape;168;p7"/>
          <p:cNvSpPr txBox="1"/>
          <p:nvPr/>
        </p:nvSpPr>
        <p:spPr>
          <a:xfrm>
            <a:off x="694480" y="2289036"/>
            <a:ext cx="5486391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Curso de Cobranza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Gestión de la cobranza y comunicación con el cliente</a:t>
            </a:r>
            <a:endParaRPr b="1"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9" name="Google Shape;169;p7"/>
          <p:cNvCxnSpPr/>
          <p:nvPr/>
        </p:nvCxnSpPr>
        <p:spPr>
          <a:xfrm rot="10800000">
            <a:off x="6632293" y="2013994"/>
            <a:ext cx="0" cy="3159890"/>
          </a:xfrm>
          <a:prstGeom prst="straightConnector1">
            <a:avLst/>
          </a:prstGeom>
          <a:noFill/>
          <a:ln cap="flat" cmpd="sng" w="38100">
            <a:solidFill>
              <a:srgbClr val="FE681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0" name="Google Shape;170;p7"/>
          <p:cNvSpPr/>
          <p:nvPr/>
        </p:nvSpPr>
        <p:spPr>
          <a:xfrm>
            <a:off x="2288885" y="4265219"/>
            <a:ext cx="2297580" cy="706285"/>
          </a:xfrm>
          <a:prstGeom prst="flowChartTerminator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3er Módulo</a:t>
            </a:r>
            <a:endParaRPr b="1" sz="2400">
              <a:solidFill>
                <a:srgbClr val="0100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ujer sonriendo para la cámara con un fondo negro&#10;&#10;Descripción generada automáticamente" id="171" name="Google Shape;17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41677" y="1944998"/>
            <a:ext cx="1902549" cy="185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 txBox="1"/>
          <p:nvPr/>
        </p:nvSpPr>
        <p:spPr>
          <a:xfrm>
            <a:off x="6653618" y="4019169"/>
            <a:ext cx="548639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Belén Sanguinetti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CMO de CobranzaOnline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3" name="Google Shape;173;p7"/>
          <p:cNvGrpSpPr/>
          <p:nvPr/>
        </p:nvGrpSpPr>
        <p:grpSpPr>
          <a:xfrm>
            <a:off x="-792868" y="527933"/>
            <a:ext cx="3576577" cy="833377"/>
            <a:chOff x="-1397781" y="210955"/>
            <a:chExt cx="3576577" cy="833377"/>
          </a:xfrm>
        </p:grpSpPr>
        <p:sp>
          <p:nvSpPr>
            <p:cNvPr id="174" name="Google Shape;174;p7"/>
            <p:cNvSpPr/>
            <p:nvPr/>
          </p:nvSpPr>
          <p:spPr>
            <a:xfrm>
              <a:off x="-1397781" y="210955"/>
              <a:ext cx="3576577" cy="833377"/>
            </a:xfrm>
            <a:prstGeom prst="parallelogram">
              <a:avLst>
                <a:gd fmla="val 25000" name="adj"/>
              </a:avLst>
            </a:prstGeom>
            <a:solidFill>
              <a:srgbClr val="FE68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7"/>
            <p:cNvSpPr txBox="1"/>
            <p:nvPr/>
          </p:nvSpPr>
          <p:spPr>
            <a:xfrm>
              <a:off x="153225" y="335255"/>
              <a:ext cx="1536679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GRATIS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2022-03-15T16:43:05Z</dcterms:created>
  <dc:creator>Diego de la Riva Valdés</dc:creator>
</cp:coreProperties>
</file>