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930" r:id="rId2"/>
    <p:sldMasterId id="2147483950" r:id="rId3"/>
  </p:sldMasterIdLst>
  <p:notesMasterIdLst>
    <p:notesMasterId r:id="rId18"/>
  </p:notesMasterIdLst>
  <p:sldIdLst>
    <p:sldId id="315" r:id="rId4"/>
    <p:sldId id="258" r:id="rId5"/>
    <p:sldId id="303" r:id="rId6"/>
    <p:sldId id="310" r:id="rId7"/>
    <p:sldId id="311" r:id="rId8"/>
    <p:sldId id="312" r:id="rId9"/>
    <p:sldId id="313" r:id="rId10"/>
    <p:sldId id="314" r:id="rId11"/>
    <p:sldId id="301" r:id="rId12"/>
    <p:sldId id="300" r:id="rId13"/>
    <p:sldId id="289" r:id="rId14"/>
    <p:sldId id="295" r:id="rId15"/>
    <p:sldId id="316" r:id="rId16"/>
    <p:sldId id="29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opjoEhDaVhLK1ieyRMVmSWMrK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194629-FD5D-4148-8061-70AF551460FA}">
  <a:tblStyle styleId="{A0194629-FD5D-4148-8061-70AF551460FA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6FB"/>
          </a:solidFill>
        </a:fill>
      </a:tcStyle>
    </a:wholeTbl>
    <a:band1H>
      <a:tcTxStyle/>
      <a:tcStyle>
        <a:tcBdr/>
        <a:fill>
          <a:solidFill>
            <a:srgbClr val="D5ED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ED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75A45-7A14-4A2A-B6FA-5D76A15AC233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L"/>
        </a:p>
      </dgm:t>
    </dgm:pt>
    <dgm:pt modelId="{F2ECE7F0-46A2-4DFB-B19D-F33911F8AE62}">
      <dgm:prSet phldrT="[Texto]"/>
      <dgm:spPr/>
      <dgm:t>
        <a:bodyPr/>
        <a:lstStyle/>
        <a:p>
          <a:r>
            <a:rPr lang="es-ES" dirty="0"/>
            <a:t>Hasta 25.000 UF</a:t>
          </a:r>
          <a:endParaRPr lang="es-CL" dirty="0"/>
        </a:p>
      </dgm:t>
    </dgm:pt>
    <dgm:pt modelId="{F5D57E91-8021-43D4-AE3E-2640D115DAAF}" type="parTrans" cxnId="{4A993E10-49E0-404B-BA13-ED9E49935955}">
      <dgm:prSet/>
      <dgm:spPr/>
      <dgm:t>
        <a:bodyPr/>
        <a:lstStyle/>
        <a:p>
          <a:endParaRPr lang="es-CL"/>
        </a:p>
      </dgm:t>
    </dgm:pt>
    <dgm:pt modelId="{E1C2A134-D3A2-4399-9A82-FEF505EA8713}" type="sibTrans" cxnId="{4A993E10-49E0-404B-BA13-ED9E49935955}">
      <dgm:prSet/>
      <dgm:spPr/>
      <dgm:t>
        <a:bodyPr/>
        <a:lstStyle/>
        <a:p>
          <a:endParaRPr lang="es-CL"/>
        </a:p>
      </dgm:t>
    </dgm:pt>
    <dgm:pt modelId="{48CA3156-A7C4-4F77-B5C0-33C646B9A875}">
      <dgm:prSet phldrT="[Texto]" custT="1"/>
      <dgm:spPr/>
      <dgm:t>
        <a:bodyPr/>
        <a:lstStyle/>
        <a:p>
          <a:r>
            <a:rPr lang="es-ES" sz="3600" dirty="0"/>
            <a:t>6%</a:t>
          </a:r>
          <a:endParaRPr lang="es-CL" sz="3600" dirty="0"/>
        </a:p>
      </dgm:t>
    </dgm:pt>
    <dgm:pt modelId="{854C4A20-3CDB-427E-818A-03E192395A1B}" type="parTrans" cxnId="{67D04378-0311-417E-8B48-6089C19FD303}">
      <dgm:prSet/>
      <dgm:spPr/>
      <dgm:t>
        <a:bodyPr/>
        <a:lstStyle/>
        <a:p>
          <a:endParaRPr lang="es-CL"/>
        </a:p>
      </dgm:t>
    </dgm:pt>
    <dgm:pt modelId="{B4DFC9D2-18AE-4C78-B9C0-3768320CA810}" type="sibTrans" cxnId="{67D04378-0311-417E-8B48-6089C19FD303}">
      <dgm:prSet/>
      <dgm:spPr/>
      <dgm:t>
        <a:bodyPr/>
        <a:lstStyle/>
        <a:p>
          <a:endParaRPr lang="es-CL"/>
        </a:p>
      </dgm:t>
    </dgm:pt>
    <dgm:pt modelId="{D94F89BC-B732-4302-921B-9A900087A48F}">
      <dgm:prSet phldrT="[Texto]"/>
      <dgm:spPr/>
      <dgm:t>
        <a:bodyPr/>
        <a:lstStyle/>
        <a:p>
          <a:r>
            <a:rPr lang="es-ES" dirty="0"/>
            <a:t>Desde 25.000 a 100.000 UF</a:t>
          </a:r>
          <a:endParaRPr lang="es-CL" dirty="0"/>
        </a:p>
      </dgm:t>
    </dgm:pt>
    <dgm:pt modelId="{4E0AD535-CA09-4344-A2E5-C0AFE934F24B}" type="parTrans" cxnId="{21772C56-3926-4D87-A192-80BD6043756A}">
      <dgm:prSet/>
      <dgm:spPr/>
      <dgm:t>
        <a:bodyPr/>
        <a:lstStyle/>
        <a:p>
          <a:endParaRPr lang="es-CL"/>
        </a:p>
      </dgm:t>
    </dgm:pt>
    <dgm:pt modelId="{493D8112-D110-45D3-A1D8-242D35BE1E3F}" type="sibTrans" cxnId="{21772C56-3926-4D87-A192-80BD6043756A}">
      <dgm:prSet/>
      <dgm:spPr/>
      <dgm:t>
        <a:bodyPr/>
        <a:lstStyle/>
        <a:p>
          <a:endParaRPr lang="es-CL"/>
        </a:p>
      </dgm:t>
    </dgm:pt>
    <mc:AlternateContent xmlns:mc="http://schemas.openxmlformats.org/markup-compatibility/2006" xmlns:a14="http://schemas.microsoft.com/office/drawing/2010/main">
      <mc:Choice Requires="a14">
        <dgm:pt modelId="{B8DAE1D4-8A9E-4711-B5C4-9B754F3130EE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sz="2000" b="0" i="0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s-ES" sz="20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E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(100.000−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𝑃𝑟𝑜𝑚𝑒𝑑𝑖𝑜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𝑣𝑒𝑛𝑡𝑎𝑠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𝑎𝑛𝑢𝑎𝑙𝑒𝑠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𝑈𝐹</m:t>
                        </m:r>
                        <m:r>
                          <a:rPr lang="es-E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sz="2000" b="0" i="1" dirty="0" smtClean="0">
                            <a:latin typeface="Cambria Math" panose="02040503050406030204" pitchFamily="18" charset="0"/>
                          </a:rPr>
                          <m:t>75.000</m:t>
                        </m:r>
                      </m:den>
                    </m:f>
                  </m:oMath>
                </m:oMathPara>
              </a14:m>
              <a:br>
                <a:rPr lang="es-ES" sz="2000" dirty="0"/>
              </a:br>
              <a:br>
                <a:rPr lang="es-ES" sz="2000" dirty="0"/>
              </a:br>
              <a:r>
                <a:rPr lang="es-ES" sz="2000" dirty="0"/>
                <a:t>Si resulta inferior a 4%, se aplica 4%.</a:t>
              </a:r>
              <a:endParaRPr lang="es-CL" sz="2000" dirty="0"/>
            </a:p>
          </dgm:t>
        </dgm:pt>
      </mc:Choice>
      <mc:Fallback xmlns="">
        <dgm:pt modelId="{B8DAE1D4-8A9E-4711-B5C4-9B754F3130EE}">
          <dgm:prSet phldrT="[Texto]" custT="1"/>
          <dgm:spPr/>
          <dgm:t>
            <a:bodyPr/>
            <a:lstStyle/>
            <a:p>
              <a:pPr/>
              <a:r>
                <a:rPr lang="es-ES" sz="2000" b="0" i="0" dirty="0">
                  <a:latin typeface="Cambria Math" panose="02040503050406030204" pitchFamily="18" charset="0"/>
                </a:rPr>
                <a:t>6 x </a:t>
              </a:r>
              <a:r>
                <a:rPr lang="es-ES" sz="2000" i="0" dirty="0">
                  <a:latin typeface="Cambria Math" panose="02040503050406030204" pitchFamily="18" charset="0"/>
                </a:rPr>
                <a:t> ((100.000− 𝑃𝑟𝑜𝑚𝑒𝑑𝑖𝑜 𝑑𝑒 𝑣𝑒𝑛𝑡𝑎𝑠 𝑎𝑛𝑢𝑎𝑙𝑒𝑠 𝑒𝑛 𝑈𝐹))/</a:t>
              </a:r>
              <a:r>
                <a:rPr lang="es-ES" sz="2000" b="0" i="0" dirty="0">
                  <a:latin typeface="Cambria Math" panose="02040503050406030204" pitchFamily="18" charset="0"/>
                </a:rPr>
                <a:t>75.000</a:t>
              </a:r>
              <a:br>
                <a:rPr lang="es-ES" sz="2000" dirty="0"/>
              </a:br>
              <a:br>
                <a:rPr lang="es-ES" sz="2000" dirty="0"/>
              </a:br>
              <a:r>
                <a:rPr lang="es-ES" sz="2000" dirty="0"/>
                <a:t>Si resulta inferior a 4%, se aplica 4%.</a:t>
              </a:r>
              <a:endParaRPr lang="es-CL" sz="2000" dirty="0"/>
            </a:p>
          </dgm:t>
        </dgm:pt>
      </mc:Fallback>
    </mc:AlternateContent>
    <dgm:pt modelId="{3B96BA71-C112-479B-BD52-D5FA18A21855}" type="parTrans" cxnId="{CD0B4AF8-0044-4F87-A865-540F37DA6824}">
      <dgm:prSet/>
      <dgm:spPr/>
      <dgm:t>
        <a:bodyPr/>
        <a:lstStyle/>
        <a:p>
          <a:endParaRPr lang="es-CL"/>
        </a:p>
      </dgm:t>
    </dgm:pt>
    <dgm:pt modelId="{263A2B35-3A0F-4517-A226-905E0630EC29}" type="sibTrans" cxnId="{CD0B4AF8-0044-4F87-A865-540F37DA6824}">
      <dgm:prSet/>
      <dgm:spPr/>
      <dgm:t>
        <a:bodyPr/>
        <a:lstStyle/>
        <a:p>
          <a:endParaRPr lang="es-CL"/>
        </a:p>
      </dgm:t>
    </dgm:pt>
    <dgm:pt modelId="{30F7FDB5-E94F-4570-883C-7B03B1C2EA80}" type="pres">
      <dgm:prSet presAssocID="{53275A45-7A14-4A2A-B6FA-5D76A15AC233}" presName="linearFlow" presStyleCnt="0">
        <dgm:presLayoutVars>
          <dgm:dir/>
          <dgm:animLvl val="lvl"/>
          <dgm:resizeHandles val="exact"/>
        </dgm:presLayoutVars>
      </dgm:prSet>
      <dgm:spPr/>
    </dgm:pt>
    <dgm:pt modelId="{8E2C07EE-BE8E-4C9A-B9D2-33B6A5FCF683}" type="pres">
      <dgm:prSet presAssocID="{F2ECE7F0-46A2-4DFB-B19D-F33911F8AE62}" presName="composite" presStyleCnt="0"/>
      <dgm:spPr/>
    </dgm:pt>
    <dgm:pt modelId="{B6733E14-217A-48E3-A914-473786667C63}" type="pres">
      <dgm:prSet presAssocID="{F2ECE7F0-46A2-4DFB-B19D-F33911F8AE6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8024950-5381-4E83-AAE9-9C4D99FE09FC}" type="pres">
      <dgm:prSet presAssocID="{F2ECE7F0-46A2-4DFB-B19D-F33911F8AE62}" presName="descendantText" presStyleLbl="alignAcc1" presStyleIdx="0" presStyleCnt="2">
        <dgm:presLayoutVars>
          <dgm:bulletEnabled val="1"/>
        </dgm:presLayoutVars>
      </dgm:prSet>
      <dgm:spPr/>
    </dgm:pt>
    <dgm:pt modelId="{DC17BAA4-9DAC-474F-81B6-91E684B783D2}" type="pres">
      <dgm:prSet presAssocID="{E1C2A134-D3A2-4399-9A82-FEF505EA8713}" presName="sp" presStyleCnt="0"/>
      <dgm:spPr/>
    </dgm:pt>
    <dgm:pt modelId="{B10494E2-A00C-44A1-A793-50CF545BC6DD}" type="pres">
      <dgm:prSet presAssocID="{D94F89BC-B732-4302-921B-9A900087A48F}" presName="composite" presStyleCnt="0"/>
      <dgm:spPr/>
    </dgm:pt>
    <dgm:pt modelId="{963E1E26-596E-4E9A-979C-C019F7FAE25E}" type="pres">
      <dgm:prSet presAssocID="{D94F89BC-B732-4302-921B-9A900087A48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6D5A9EF-2BBE-4471-8446-A7F663B109CE}" type="pres">
      <dgm:prSet presAssocID="{D94F89BC-B732-4302-921B-9A900087A48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A993E10-49E0-404B-BA13-ED9E49935955}" srcId="{53275A45-7A14-4A2A-B6FA-5D76A15AC233}" destId="{F2ECE7F0-46A2-4DFB-B19D-F33911F8AE62}" srcOrd="0" destOrd="0" parTransId="{F5D57E91-8021-43D4-AE3E-2640D115DAAF}" sibTransId="{E1C2A134-D3A2-4399-9A82-FEF505EA8713}"/>
    <dgm:cxn modelId="{21772C56-3926-4D87-A192-80BD6043756A}" srcId="{53275A45-7A14-4A2A-B6FA-5D76A15AC233}" destId="{D94F89BC-B732-4302-921B-9A900087A48F}" srcOrd="1" destOrd="0" parTransId="{4E0AD535-CA09-4344-A2E5-C0AFE934F24B}" sibTransId="{493D8112-D110-45D3-A1D8-242D35BE1E3F}"/>
    <dgm:cxn modelId="{D1399C57-9AC2-4835-B688-6B310942EA19}" type="presOf" srcId="{48CA3156-A7C4-4F77-B5C0-33C646B9A875}" destId="{F8024950-5381-4E83-AAE9-9C4D99FE09FC}" srcOrd="0" destOrd="0" presId="urn:microsoft.com/office/officeart/2005/8/layout/chevron2"/>
    <dgm:cxn modelId="{67D04378-0311-417E-8B48-6089C19FD303}" srcId="{F2ECE7F0-46A2-4DFB-B19D-F33911F8AE62}" destId="{48CA3156-A7C4-4F77-B5C0-33C646B9A875}" srcOrd="0" destOrd="0" parTransId="{854C4A20-3CDB-427E-818A-03E192395A1B}" sibTransId="{B4DFC9D2-18AE-4C78-B9C0-3768320CA810}"/>
    <dgm:cxn modelId="{719DC984-28D3-4F34-A406-B079FA1ED789}" type="presOf" srcId="{53275A45-7A14-4A2A-B6FA-5D76A15AC233}" destId="{30F7FDB5-E94F-4570-883C-7B03B1C2EA80}" srcOrd="0" destOrd="0" presId="urn:microsoft.com/office/officeart/2005/8/layout/chevron2"/>
    <dgm:cxn modelId="{F17AA486-08F4-4B4B-88BB-B1E2AF248437}" type="presOf" srcId="{F2ECE7F0-46A2-4DFB-B19D-F33911F8AE62}" destId="{B6733E14-217A-48E3-A914-473786667C63}" srcOrd="0" destOrd="0" presId="urn:microsoft.com/office/officeart/2005/8/layout/chevron2"/>
    <dgm:cxn modelId="{687505B1-E168-457E-898B-BF52BFB06B42}" type="presOf" srcId="{D94F89BC-B732-4302-921B-9A900087A48F}" destId="{963E1E26-596E-4E9A-979C-C019F7FAE25E}" srcOrd="0" destOrd="0" presId="urn:microsoft.com/office/officeart/2005/8/layout/chevron2"/>
    <dgm:cxn modelId="{F9E518E2-CDF6-4CAE-AE1B-F2FEB1462137}" type="presOf" srcId="{B8DAE1D4-8A9E-4711-B5C4-9B754F3130EE}" destId="{F6D5A9EF-2BBE-4471-8446-A7F663B109CE}" srcOrd="0" destOrd="0" presId="urn:microsoft.com/office/officeart/2005/8/layout/chevron2"/>
    <dgm:cxn modelId="{CD0B4AF8-0044-4F87-A865-540F37DA6824}" srcId="{D94F89BC-B732-4302-921B-9A900087A48F}" destId="{B8DAE1D4-8A9E-4711-B5C4-9B754F3130EE}" srcOrd="0" destOrd="0" parTransId="{3B96BA71-C112-479B-BD52-D5FA18A21855}" sibTransId="{263A2B35-3A0F-4517-A226-905E0630EC29}"/>
    <dgm:cxn modelId="{BE8A43FE-2650-4C11-AD40-2CAE818ED015}" type="presParOf" srcId="{30F7FDB5-E94F-4570-883C-7B03B1C2EA80}" destId="{8E2C07EE-BE8E-4C9A-B9D2-33B6A5FCF683}" srcOrd="0" destOrd="0" presId="urn:microsoft.com/office/officeart/2005/8/layout/chevron2"/>
    <dgm:cxn modelId="{0E42504D-0F57-452F-B33D-8FDE2947F04D}" type="presParOf" srcId="{8E2C07EE-BE8E-4C9A-B9D2-33B6A5FCF683}" destId="{B6733E14-217A-48E3-A914-473786667C63}" srcOrd="0" destOrd="0" presId="urn:microsoft.com/office/officeart/2005/8/layout/chevron2"/>
    <dgm:cxn modelId="{A8F9008C-F50F-4D27-9A5C-339AA5E7AE3C}" type="presParOf" srcId="{8E2C07EE-BE8E-4C9A-B9D2-33B6A5FCF683}" destId="{F8024950-5381-4E83-AAE9-9C4D99FE09FC}" srcOrd="1" destOrd="0" presId="urn:microsoft.com/office/officeart/2005/8/layout/chevron2"/>
    <dgm:cxn modelId="{8E8885AA-1B60-46DE-B4B2-E54A7FCAFA03}" type="presParOf" srcId="{30F7FDB5-E94F-4570-883C-7B03B1C2EA80}" destId="{DC17BAA4-9DAC-474F-81B6-91E684B783D2}" srcOrd="1" destOrd="0" presId="urn:microsoft.com/office/officeart/2005/8/layout/chevron2"/>
    <dgm:cxn modelId="{7386E7E0-D037-45F1-A101-37F888FC0ADB}" type="presParOf" srcId="{30F7FDB5-E94F-4570-883C-7B03B1C2EA80}" destId="{B10494E2-A00C-44A1-A793-50CF545BC6DD}" srcOrd="2" destOrd="0" presId="urn:microsoft.com/office/officeart/2005/8/layout/chevron2"/>
    <dgm:cxn modelId="{45C11EBD-676D-44F0-8E19-8809226BAAC8}" type="presParOf" srcId="{B10494E2-A00C-44A1-A793-50CF545BC6DD}" destId="{963E1E26-596E-4E9A-979C-C019F7FAE25E}" srcOrd="0" destOrd="0" presId="urn:microsoft.com/office/officeart/2005/8/layout/chevron2"/>
    <dgm:cxn modelId="{F472D194-F506-4762-93B9-56EB537E06E2}" type="presParOf" srcId="{B10494E2-A00C-44A1-A793-50CF545BC6DD}" destId="{F6D5A9EF-2BBE-4471-8446-A7F663B109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75A45-7A14-4A2A-B6FA-5D76A15AC233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L"/>
        </a:p>
      </dgm:t>
    </dgm:pt>
    <dgm:pt modelId="{F2ECE7F0-46A2-4DFB-B19D-F33911F8AE62}">
      <dgm:prSet phldrT="[Texto]"/>
      <dgm:spPr/>
      <dgm:t>
        <a:bodyPr/>
        <a:lstStyle/>
        <a:p>
          <a:r>
            <a:rPr lang="es-ES" dirty="0"/>
            <a:t>Hasta 25.000 UF</a:t>
          </a:r>
          <a:endParaRPr lang="es-CL" dirty="0"/>
        </a:p>
      </dgm:t>
    </dgm:pt>
    <dgm:pt modelId="{F5D57E91-8021-43D4-AE3E-2640D115DAAF}" type="parTrans" cxnId="{4A993E10-49E0-404B-BA13-ED9E49935955}">
      <dgm:prSet/>
      <dgm:spPr/>
      <dgm:t>
        <a:bodyPr/>
        <a:lstStyle/>
        <a:p>
          <a:endParaRPr lang="es-CL"/>
        </a:p>
      </dgm:t>
    </dgm:pt>
    <dgm:pt modelId="{E1C2A134-D3A2-4399-9A82-FEF505EA8713}" type="sibTrans" cxnId="{4A993E10-49E0-404B-BA13-ED9E49935955}">
      <dgm:prSet/>
      <dgm:spPr/>
      <dgm:t>
        <a:bodyPr/>
        <a:lstStyle/>
        <a:p>
          <a:endParaRPr lang="es-CL"/>
        </a:p>
      </dgm:t>
    </dgm:pt>
    <dgm:pt modelId="{48CA3156-A7C4-4F77-B5C0-33C646B9A875}">
      <dgm:prSet phldrT="[Texto]" custT="1"/>
      <dgm:spPr/>
      <dgm:t>
        <a:bodyPr/>
        <a:lstStyle/>
        <a:p>
          <a:r>
            <a:rPr lang="es-ES" sz="3600" dirty="0"/>
            <a:t>6%</a:t>
          </a:r>
          <a:endParaRPr lang="es-CL" sz="3600" dirty="0"/>
        </a:p>
      </dgm:t>
    </dgm:pt>
    <dgm:pt modelId="{854C4A20-3CDB-427E-818A-03E192395A1B}" type="parTrans" cxnId="{67D04378-0311-417E-8B48-6089C19FD303}">
      <dgm:prSet/>
      <dgm:spPr/>
      <dgm:t>
        <a:bodyPr/>
        <a:lstStyle/>
        <a:p>
          <a:endParaRPr lang="es-CL"/>
        </a:p>
      </dgm:t>
    </dgm:pt>
    <dgm:pt modelId="{B4DFC9D2-18AE-4C78-B9C0-3768320CA810}" type="sibTrans" cxnId="{67D04378-0311-417E-8B48-6089C19FD303}">
      <dgm:prSet/>
      <dgm:spPr/>
      <dgm:t>
        <a:bodyPr/>
        <a:lstStyle/>
        <a:p>
          <a:endParaRPr lang="es-CL"/>
        </a:p>
      </dgm:t>
    </dgm:pt>
    <dgm:pt modelId="{D94F89BC-B732-4302-921B-9A900087A48F}">
      <dgm:prSet phldrT="[Texto]"/>
      <dgm:spPr/>
      <dgm:t>
        <a:bodyPr/>
        <a:lstStyle/>
        <a:p>
          <a:r>
            <a:rPr lang="es-ES" dirty="0"/>
            <a:t>Desde 25.000 a 100.000 UF</a:t>
          </a:r>
          <a:endParaRPr lang="es-CL" dirty="0"/>
        </a:p>
      </dgm:t>
    </dgm:pt>
    <dgm:pt modelId="{4E0AD535-CA09-4344-A2E5-C0AFE934F24B}" type="parTrans" cxnId="{21772C56-3926-4D87-A192-80BD6043756A}">
      <dgm:prSet/>
      <dgm:spPr/>
      <dgm:t>
        <a:bodyPr/>
        <a:lstStyle/>
        <a:p>
          <a:endParaRPr lang="es-CL"/>
        </a:p>
      </dgm:t>
    </dgm:pt>
    <dgm:pt modelId="{493D8112-D110-45D3-A1D8-242D35BE1E3F}" type="sibTrans" cxnId="{21772C56-3926-4D87-A192-80BD6043756A}">
      <dgm:prSet/>
      <dgm:spPr/>
      <dgm:t>
        <a:bodyPr/>
        <a:lstStyle/>
        <a:p>
          <a:endParaRPr lang="es-CL"/>
        </a:p>
      </dgm:t>
    </dgm:pt>
    <dgm:pt modelId="{B8DAE1D4-8A9E-4711-B5C4-9B754F3130EE}">
      <dgm:prSet phldrT="[Texto]" custT="1"/>
      <dgm:spPr>
        <a:blipFill>
          <a:blip xmlns:r="http://schemas.openxmlformats.org/officeDocument/2006/relationships" r:embed="rId1"/>
          <a:stretch>
            <a:fillRect r="-10135" b="-1619"/>
          </a:stretch>
        </a:blipFill>
      </dgm:spPr>
      <dgm:t>
        <a:bodyPr/>
        <a:lstStyle/>
        <a:p>
          <a:r>
            <a:rPr lang="es-CL">
              <a:noFill/>
            </a:rPr>
            <a:t> </a:t>
          </a:r>
        </a:p>
      </dgm:t>
    </dgm:pt>
    <dgm:pt modelId="{3B96BA71-C112-479B-BD52-D5FA18A21855}" type="parTrans" cxnId="{CD0B4AF8-0044-4F87-A865-540F37DA6824}">
      <dgm:prSet/>
      <dgm:spPr/>
      <dgm:t>
        <a:bodyPr/>
        <a:lstStyle/>
        <a:p>
          <a:endParaRPr lang="es-CL"/>
        </a:p>
      </dgm:t>
    </dgm:pt>
    <dgm:pt modelId="{263A2B35-3A0F-4517-A226-905E0630EC29}" type="sibTrans" cxnId="{CD0B4AF8-0044-4F87-A865-540F37DA6824}">
      <dgm:prSet/>
      <dgm:spPr/>
      <dgm:t>
        <a:bodyPr/>
        <a:lstStyle/>
        <a:p>
          <a:endParaRPr lang="es-CL"/>
        </a:p>
      </dgm:t>
    </dgm:pt>
    <dgm:pt modelId="{30F7FDB5-E94F-4570-883C-7B03B1C2EA80}" type="pres">
      <dgm:prSet presAssocID="{53275A45-7A14-4A2A-B6FA-5D76A15AC233}" presName="linearFlow" presStyleCnt="0">
        <dgm:presLayoutVars>
          <dgm:dir/>
          <dgm:animLvl val="lvl"/>
          <dgm:resizeHandles val="exact"/>
        </dgm:presLayoutVars>
      </dgm:prSet>
      <dgm:spPr/>
    </dgm:pt>
    <dgm:pt modelId="{8E2C07EE-BE8E-4C9A-B9D2-33B6A5FCF683}" type="pres">
      <dgm:prSet presAssocID="{F2ECE7F0-46A2-4DFB-B19D-F33911F8AE62}" presName="composite" presStyleCnt="0"/>
      <dgm:spPr/>
    </dgm:pt>
    <dgm:pt modelId="{B6733E14-217A-48E3-A914-473786667C63}" type="pres">
      <dgm:prSet presAssocID="{F2ECE7F0-46A2-4DFB-B19D-F33911F8AE6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8024950-5381-4E83-AAE9-9C4D99FE09FC}" type="pres">
      <dgm:prSet presAssocID="{F2ECE7F0-46A2-4DFB-B19D-F33911F8AE62}" presName="descendantText" presStyleLbl="alignAcc1" presStyleIdx="0" presStyleCnt="2">
        <dgm:presLayoutVars>
          <dgm:bulletEnabled val="1"/>
        </dgm:presLayoutVars>
      </dgm:prSet>
      <dgm:spPr/>
    </dgm:pt>
    <dgm:pt modelId="{DC17BAA4-9DAC-474F-81B6-91E684B783D2}" type="pres">
      <dgm:prSet presAssocID="{E1C2A134-D3A2-4399-9A82-FEF505EA8713}" presName="sp" presStyleCnt="0"/>
      <dgm:spPr/>
    </dgm:pt>
    <dgm:pt modelId="{B10494E2-A00C-44A1-A793-50CF545BC6DD}" type="pres">
      <dgm:prSet presAssocID="{D94F89BC-B732-4302-921B-9A900087A48F}" presName="composite" presStyleCnt="0"/>
      <dgm:spPr/>
    </dgm:pt>
    <dgm:pt modelId="{963E1E26-596E-4E9A-979C-C019F7FAE25E}" type="pres">
      <dgm:prSet presAssocID="{D94F89BC-B732-4302-921B-9A900087A48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6D5A9EF-2BBE-4471-8446-A7F663B109CE}" type="pres">
      <dgm:prSet presAssocID="{D94F89BC-B732-4302-921B-9A900087A48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A993E10-49E0-404B-BA13-ED9E49935955}" srcId="{53275A45-7A14-4A2A-B6FA-5D76A15AC233}" destId="{F2ECE7F0-46A2-4DFB-B19D-F33911F8AE62}" srcOrd="0" destOrd="0" parTransId="{F5D57E91-8021-43D4-AE3E-2640D115DAAF}" sibTransId="{E1C2A134-D3A2-4399-9A82-FEF505EA8713}"/>
    <dgm:cxn modelId="{21772C56-3926-4D87-A192-80BD6043756A}" srcId="{53275A45-7A14-4A2A-B6FA-5D76A15AC233}" destId="{D94F89BC-B732-4302-921B-9A900087A48F}" srcOrd="1" destOrd="0" parTransId="{4E0AD535-CA09-4344-A2E5-C0AFE934F24B}" sibTransId="{493D8112-D110-45D3-A1D8-242D35BE1E3F}"/>
    <dgm:cxn modelId="{D1399C57-9AC2-4835-B688-6B310942EA19}" type="presOf" srcId="{48CA3156-A7C4-4F77-B5C0-33C646B9A875}" destId="{F8024950-5381-4E83-AAE9-9C4D99FE09FC}" srcOrd="0" destOrd="0" presId="urn:microsoft.com/office/officeart/2005/8/layout/chevron2"/>
    <dgm:cxn modelId="{67D04378-0311-417E-8B48-6089C19FD303}" srcId="{F2ECE7F0-46A2-4DFB-B19D-F33911F8AE62}" destId="{48CA3156-A7C4-4F77-B5C0-33C646B9A875}" srcOrd="0" destOrd="0" parTransId="{854C4A20-3CDB-427E-818A-03E192395A1B}" sibTransId="{B4DFC9D2-18AE-4C78-B9C0-3768320CA810}"/>
    <dgm:cxn modelId="{719DC984-28D3-4F34-A406-B079FA1ED789}" type="presOf" srcId="{53275A45-7A14-4A2A-B6FA-5D76A15AC233}" destId="{30F7FDB5-E94F-4570-883C-7B03B1C2EA80}" srcOrd="0" destOrd="0" presId="urn:microsoft.com/office/officeart/2005/8/layout/chevron2"/>
    <dgm:cxn modelId="{F17AA486-08F4-4B4B-88BB-B1E2AF248437}" type="presOf" srcId="{F2ECE7F0-46A2-4DFB-B19D-F33911F8AE62}" destId="{B6733E14-217A-48E3-A914-473786667C63}" srcOrd="0" destOrd="0" presId="urn:microsoft.com/office/officeart/2005/8/layout/chevron2"/>
    <dgm:cxn modelId="{687505B1-E168-457E-898B-BF52BFB06B42}" type="presOf" srcId="{D94F89BC-B732-4302-921B-9A900087A48F}" destId="{963E1E26-596E-4E9A-979C-C019F7FAE25E}" srcOrd="0" destOrd="0" presId="urn:microsoft.com/office/officeart/2005/8/layout/chevron2"/>
    <dgm:cxn modelId="{F9E518E2-CDF6-4CAE-AE1B-F2FEB1462137}" type="presOf" srcId="{B8DAE1D4-8A9E-4711-B5C4-9B754F3130EE}" destId="{F6D5A9EF-2BBE-4471-8446-A7F663B109CE}" srcOrd="0" destOrd="0" presId="urn:microsoft.com/office/officeart/2005/8/layout/chevron2"/>
    <dgm:cxn modelId="{CD0B4AF8-0044-4F87-A865-540F37DA6824}" srcId="{D94F89BC-B732-4302-921B-9A900087A48F}" destId="{B8DAE1D4-8A9E-4711-B5C4-9B754F3130EE}" srcOrd="0" destOrd="0" parTransId="{3B96BA71-C112-479B-BD52-D5FA18A21855}" sibTransId="{263A2B35-3A0F-4517-A226-905E0630EC29}"/>
    <dgm:cxn modelId="{BE8A43FE-2650-4C11-AD40-2CAE818ED015}" type="presParOf" srcId="{30F7FDB5-E94F-4570-883C-7B03B1C2EA80}" destId="{8E2C07EE-BE8E-4C9A-B9D2-33B6A5FCF683}" srcOrd="0" destOrd="0" presId="urn:microsoft.com/office/officeart/2005/8/layout/chevron2"/>
    <dgm:cxn modelId="{0E42504D-0F57-452F-B33D-8FDE2947F04D}" type="presParOf" srcId="{8E2C07EE-BE8E-4C9A-B9D2-33B6A5FCF683}" destId="{B6733E14-217A-48E3-A914-473786667C63}" srcOrd="0" destOrd="0" presId="urn:microsoft.com/office/officeart/2005/8/layout/chevron2"/>
    <dgm:cxn modelId="{A8F9008C-F50F-4D27-9A5C-339AA5E7AE3C}" type="presParOf" srcId="{8E2C07EE-BE8E-4C9A-B9D2-33B6A5FCF683}" destId="{F8024950-5381-4E83-AAE9-9C4D99FE09FC}" srcOrd="1" destOrd="0" presId="urn:microsoft.com/office/officeart/2005/8/layout/chevron2"/>
    <dgm:cxn modelId="{8E8885AA-1B60-46DE-B4B2-E54A7FCAFA03}" type="presParOf" srcId="{30F7FDB5-E94F-4570-883C-7B03B1C2EA80}" destId="{DC17BAA4-9DAC-474F-81B6-91E684B783D2}" srcOrd="1" destOrd="0" presId="urn:microsoft.com/office/officeart/2005/8/layout/chevron2"/>
    <dgm:cxn modelId="{7386E7E0-D037-45F1-A101-37F888FC0ADB}" type="presParOf" srcId="{30F7FDB5-E94F-4570-883C-7B03B1C2EA80}" destId="{B10494E2-A00C-44A1-A793-50CF545BC6DD}" srcOrd="2" destOrd="0" presId="urn:microsoft.com/office/officeart/2005/8/layout/chevron2"/>
    <dgm:cxn modelId="{45C11EBD-676D-44F0-8E19-8809226BAAC8}" type="presParOf" srcId="{B10494E2-A00C-44A1-A793-50CF545BC6DD}" destId="{963E1E26-596E-4E9A-979C-C019F7FAE25E}" srcOrd="0" destOrd="0" presId="urn:microsoft.com/office/officeart/2005/8/layout/chevron2"/>
    <dgm:cxn modelId="{F472D194-F506-4762-93B9-56EB537E06E2}" type="presParOf" srcId="{B10494E2-A00C-44A1-A793-50CF545BC6DD}" destId="{F6D5A9EF-2BBE-4471-8446-A7F663B109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Libro Diario</a:t>
          </a: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Libro Mayor</a:t>
          </a: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Balance</a:t>
          </a: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F22 Pro Pyme</a:t>
          </a: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4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4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4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3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D453486E-A8AE-4DA9-896F-F3ED3EAC8FFB}" type="presParOf" srcId="{A1A2DF13-36E5-4399-86CC-5B68B74C45DD}" destId="{986A3EA9-BB90-4520-8824-A25A1659EDE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Contratos </a:t>
          </a:r>
          <a:br>
            <a:rPr lang="es-ES" sz="2000" b="1" dirty="0"/>
          </a:b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Remuneraciones</a:t>
          </a:r>
          <a:br>
            <a:rPr lang="es-ES" sz="2000" b="1" dirty="0"/>
          </a:b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Liquidación</a:t>
          </a:r>
          <a:br>
            <a:rPr lang="es-ES" sz="2000" b="1" dirty="0"/>
          </a:b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9FC6E1EE-ED6F-40FE-8809-B6456335785F}">
      <dgm:prSet phldrT="[Texto]" custT="1"/>
      <dgm:spPr/>
      <dgm:t>
        <a:bodyPr/>
        <a:lstStyle/>
        <a:p>
          <a:r>
            <a:rPr lang="es-ES" sz="2000" b="1" dirty="0" err="1"/>
            <a:t>Previred</a:t>
          </a:r>
          <a:endParaRPr lang="es-ES" sz="2000" b="1" dirty="0"/>
        </a:p>
        <a:p>
          <a:r>
            <a:rPr lang="es-ES" sz="2000" b="1" dirty="0"/>
            <a:t>LRE</a:t>
          </a:r>
          <a:endParaRPr lang="es-CL" sz="2000" b="1" dirty="0"/>
        </a:p>
      </dgm:t>
    </dgm:pt>
    <dgm:pt modelId="{9A88F76C-581D-469F-A677-A506A920A608}" type="parTrans" cxnId="{A79C2303-C464-4913-B44B-BECA07230013}">
      <dgm:prSet/>
      <dgm:spPr/>
      <dgm:t>
        <a:bodyPr/>
        <a:lstStyle/>
        <a:p>
          <a:endParaRPr lang="es-CL" sz="3200"/>
        </a:p>
      </dgm:t>
    </dgm:pt>
    <dgm:pt modelId="{B6AF404D-9CE7-48EB-AD22-97E252FEC862}" type="sibTrans" cxnId="{A79C2303-C464-4913-B44B-BECA07230013}">
      <dgm:prSet/>
      <dgm:spPr/>
      <dgm:t>
        <a:bodyPr/>
        <a:lstStyle/>
        <a:p>
          <a:endParaRPr lang="es-CL" sz="3200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Finiquito</a:t>
          </a:r>
          <a:br>
            <a:rPr lang="es-ES" sz="2000" b="1" dirty="0"/>
          </a:b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5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5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5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62025550-619A-4C2E-9136-DF64EECCA174}" type="pres">
      <dgm:prSet presAssocID="{9FC6E1EE-ED6F-40FE-8809-B6456335785F}" presName="parTxOnly" presStyleLbl="node1" presStyleIdx="3" presStyleCnt="5" custScaleX="98156">
        <dgm:presLayoutVars>
          <dgm:chMax val="0"/>
          <dgm:chPref val="0"/>
          <dgm:bulletEnabled val="1"/>
        </dgm:presLayoutVars>
      </dgm:prSet>
      <dgm:spPr/>
    </dgm:pt>
    <dgm:pt modelId="{76FA8D7B-F4D6-4EB4-AABC-520C355BE75C}" type="pres">
      <dgm:prSet presAssocID="{B6AF404D-9CE7-48EB-AD22-97E252FEC862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79C2303-C464-4913-B44B-BECA07230013}" srcId="{08BD4892-F08D-4DC4-B676-8BFF8CB7009B}" destId="{9FC6E1EE-ED6F-40FE-8809-B6456335785F}" srcOrd="3" destOrd="0" parTransId="{9A88F76C-581D-469F-A677-A506A920A608}" sibTransId="{B6AF404D-9CE7-48EB-AD22-97E252FEC862}"/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4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3E6FDDD2-326D-4876-88DA-4E469CA60215}" type="presOf" srcId="{9FC6E1EE-ED6F-40FE-8809-B6456335785F}" destId="{62025550-619A-4C2E-9136-DF64EECCA174}" srcOrd="0" destOrd="0" presId="urn:microsoft.com/office/officeart/2005/8/layout/chevron1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00ED4A0F-E26D-48D3-A68B-F470D31180EB}" type="presParOf" srcId="{A1A2DF13-36E5-4399-86CC-5B68B74C45DD}" destId="{62025550-619A-4C2E-9136-DF64EECCA174}" srcOrd="6" destOrd="0" presId="urn:microsoft.com/office/officeart/2005/8/layout/chevron1"/>
    <dgm:cxn modelId="{0691ED9D-AE48-4505-9515-364ACE7F5379}" type="presParOf" srcId="{A1A2DF13-36E5-4399-86CC-5B68B74C45DD}" destId="{76FA8D7B-F4D6-4EB4-AABC-520C355BE75C}" srcOrd="7" destOrd="0" presId="urn:microsoft.com/office/officeart/2005/8/layout/chevron1"/>
    <dgm:cxn modelId="{D453486E-A8AE-4DA9-896F-F3ED3EAC8FFB}" type="presParOf" srcId="{A1A2DF13-36E5-4399-86CC-5B68B74C45DD}" destId="{986A3EA9-BB90-4520-8824-A25A1659EDE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3E14-217A-48E3-A914-473786667C63}">
      <dsp:nvSpPr>
        <dsp:cNvPr id="0" name=""/>
        <dsp:cNvSpPr/>
      </dsp:nvSpPr>
      <dsp:spPr>
        <a:xfrm rot="5400000">
          <a:off x="-343513" y="345679"/>
          <a:ext cx="2290087" cy="16030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Hasta 25.000 UF</a:t>
          </a:r>
          <a:endParaRPr lang="es-CL" sz="1900" kern="1200" dirty="0"/>
        </a:p>
      </dsp:txBody>
      <dsp:txXfrm rot="-5400000">
        <a:off x="1" y="803697"/>
        <a:ext cx="1603061" cy="687026"/>
      </dsp:txXfrm>
    </dsp:sp>
    <dsp:sp modelId="{F8024950-5381-4E83-AAE9-9C4D99FE09FC}">
      <dsp:nvSpPr>
        <dsp:cNvPr id="0" name=""/>
        <dsp:cNvSpPr/>
      </dsp:nvSpPr>
      <dsp:spPr>
        <a:xfrm rot="5400000">
          <a:off x="3106767" y="-1501539"/>
          <a:ext cx="1488556" cy="449596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6%</a:t>
          </a:r>
          <a:endParaRPr lang="es-CL" sz="3600" kern="1200" dirty="0"/>
        </a:p>
      </dsp:txBody>
      <dsp:txXfrm rot="-5400000">
        <a:off x="1603061" y="74832"/>
        <a:ext cx="4423304" cy="1343226"/>
      </dsp:txXfrm>
    </dsp:sp>
    <dsp:sp modelId="{963E1E26-596E-4E9A-979C-C019F7FAE25E}">
      <dsp:nvSpPr>
        <dsp:cNvPr id="0" name=""/>
        <dsp:cNvSpPr/>
      </dsp:nvSpPr>
      <dsp:spPr>
        <a:xfrm rot="5400000">
          <a:off x="-343513" y="2350419"/>
          <a:ext cx="2290087" cy="16030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Desde 25.000 a 100.000 UF</a:t>
          </a:r>
          <a:endParaRPr lang="es-CL" sz="1900" kern="1200" dirty="0"/>
        </a:p>
      </dsp:txBody>
      <dsp:txXfrm rot="-5400000">
        <a:off x="1" y="2808437"/>
        <a:ext cx="1603061" cy="687026"/>
      </dsp:txXfrm>
    </dsp:sp>
    <dsp:sp modelId="{F6D5A9EF-2BBE-4471-8446-A7F663B109CE}">
      <dsp:nvSpPr>
        <dsp:cNvPr id="0" name=""/>
        <dsp:cNvSpPr/>
      </dsp:nvSpPr>
      <dsp:spPr>
        <a:xfrm rot="5400000">
          <a:off x="3106767" y="503200"/>
          <a:ext cx="1488556" cy="449596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s-ES" sz="2000" b="0" i="0" kern="1200" dirty="0" smtClean="0">
                  <a:latin typeface="Cambria Math" panose="02040503050406030204" pitchFamily="18" charset="0"/>
                </a:rPr>
                <m:t>6 </m:t>
              </m:r>
              <m:r>
                <m:rPr>
                  <m:sty m:val="p"/>
                </m:rPr>
                <a:rPr lang="es-ES" sz="2000" b="0" i="0" kern="1200" dirty="0" smtClean="0">
                  <a:latin typeface="Cambria Math" panose="02040503050406030204" pitchFamily="18" charset="0"/>
                </a:rPr>
                <m:t>x</m:t>
              </m:r>
              <m:r>
                <a:rPr lang="es-ES" sz="2000" b="0" i="0" kern="1200" dirty="0" smtClean="0">
                  <a:latin typeface="Cambria Math" panose="02040503050406030204" pitchFamily="18" charset="0"/>
                </a:rPr>
                <m:t> </m:t>
              </m:r>
              <m:f>
                <m:fPr>
                  <m:ctrlPr>
                    <a:rPr lang="es-ES" sz="2000" i="1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s-ES" sz="2000" i="1" kern="1200" dirty="0">
                      <a:latin typeface="Cambria Math" panose="02040503050406030204" pitchFamily="18" charset="0"/>
                    </a:rPr>
                    <m:t>(100.000−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𝑃𝑟𝑜𝑚𝑒𝑑𝑖𝑜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𝑑𝑒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𝑣𝑒𝑛𝑡𝑎𝑠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𝑎𝑛𝑢𝑎𝑙𝑒𝑠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𝑒𝑛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 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𝑈𝐹</m:t>
                  </m:r>
                  <m:r>
                    <a:rPr lang="es-ES" sz="2000" i="1" kern="1200" dirty="0">
                      <a:latin typeface="Cambria Math" panose="02040503050406030204" pitchFamily="18" charset="0"/>
                    </a:rPr>
                    <m:t>)</m:t>
                  </m:r>
                </m:num>
                <m:den>
                  <m:r>
                    <a:rPr lang="es-ES" sz="2000" b="0" i="1" kern="1200" dirty="0" smtClean="0">
                      <a:latin typeface="Cambria Math" panose="02040503050406030204" pitchFamily="18" charset="0"/>
                    </a:rPr>
                    <m:t>75.000</m:t>
                  </m:r>
                </m:den>
              </m:f>
            </m:oMath>
          </a14:m>
          <a:br>
            <a:rPr lang="es-ES" sz="2000" kern="1200" dirty="0"/>
          </a:br>
          <a:br>
            <a:rPr lang="es-ES" sz="2000" kern="1200" dirty="0"/>
          </a:br>
          <a:r>
            <a:rPr lang="es-ES" sz="2000" kern="1200" dirty="0"/>
            <a:t>Si resulta inferior a 4%, se aplica 4%.</a:t>
          </a:r>
          <a:endParaRPr lang="es-CL" sz="2000" kern="1200" dirty="0"/>
        </a:p>
      </dsp:txBody>
      <dsp:txXfrm rot="-5400000">
        <a:off x="1603061" y="2079572"/>
        <a:ext cx="4423304" cy="1343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510" y="264090"/>
          <a:ext cx="2736705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Diario</a:t>
          </a:r>
          <a:endParaRPr lang="es-CL" sz="2000" b="1" kern="1200" dirty="0"/>
        </a:p>
      </dsp:txBody>
      <dsp:txXfrm>
        <a:off x="563999" y="264090"/>
        <a:ext cx="1611728" cy="1124977"/>
      </dsp:txXfrm>
    </dsp:sp>
    <dsp:sp modelId="{53653DA0-376A-48E2-A5A5-5E5FC3872C18}">
      <dsp:nvSpPr>
        <dsp:cNvPr id="0" name=""/>
        <dsp:cNvSpPr/>
      </dsp:nvSpPr>
      <dsp:spPr>
        <a:xfrm>
          <a:off x="2456972" y="264090"/>
          <a:ext cx="3857999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Mayor</a:t>
          </a:r>
          <a:endParaRPr lang="es-CL" sz="2000" b="1" kern="1200" dirty="0"/>
        </a:p>
      </dsp:txBody>
      <dsp:txXfrm>
        <a:off x="3019461" y="264090"/>
        <a:ext cx="2733022" cy="1124977"/>
      </dsp:txXfrm>
    </dsp:sp>
    <dsp:sp modelId="{4FE12654-4130-4732-B412-01841F84FE7F}">
      <dsp:nvSpPr>
        <dsp:cNvPr id="0" name=""/>
        <dsp:cNvSpPr/>
      </dsp:nvSpPr>
      <dsp:spPr>
        <a:xfrm>
          <a:off x="6033726" y="264090"/>
          <a:ext cx="3022871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Balance</a:t>
          </a:r>
          <a:endParaRPr lang="es-CL" sz="2000" b="1" kern="1200" dirty="0"/>
        </a:p>
      </dsp:txBody>
      <dsp:txXfrm>
        <a:off x="6596215" y="264090"/>
        <a:ext cx="1897894" cy="1124977"/>
      </dsp:txXfrm>
    </dsp:sp>
    <dsp:sp modelId="{986A3EA9-BB90-4520-8824-A25A1659EDEA}">
      <dsp:nvSpPr>
        <dsp:cNvPr id="0" name=""/>
        <dsp:cNvSpPr/>
      </dsp:nvSpPr>
      <dsp:spPr>
        <a:xfrm>
          <a:off x="8775354" y="264090"/>
          <a:ext cx="2812444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F22 Pro Pyme</a:t>
          </a:r>
          <a:endParaRPr lang="es-CL" sz="2000" b="1" kern="1200" dirty="0"/>
        </a:p>
      </dsp:txBody>
      <dsp:txXfrm>
        <a:off x="9337843" y="264090"/>
        <a:ext cx="1687467" cy="1124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2" y="363119"/>
          <a:ext cx="2254891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Contratos 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463471" y="363119"/>
        <a:ext cx="1327973" cy="926918"/>
      </dsp:txXfrm>
    </dsp:sp>
    <dsp:sp modelId="{53653DA0-376A-48E2-A5A5-5E5FC3872C18}">
      <dsp:nvSpPr>
        <dsp:cNvPr id="0" name=""/>
        <dsp:cNvSpPr/>
      </dsp:nvSpPr>
      <dsp:spPr>
        <a:xfrm>
          <a:off x="2023174" y="363119"/>
          <a:ext cx="3178774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Remuneraciones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2486633" y="363119"/>
        <a:ext cx="2251856" cy="926918"/>
      </dsp:txXfrm>
    </dsp:sp>
    <dsp:sp modelId="{4FE12654-4130-4732-B412-01841F84FE7F}">
      <dsp:nvSpPr>
        <dsp:cNvPr id="0" name=""/>
        <dsp:cNvSpPr/>
      </dsp:nvSpPr>
      <dsp:spPr>
        <a:xfrm>
          <a:off x="4970218" y="363119"/>
          <a:ext cx="249067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Liquidación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5433677" y="363119"/>
        <a:ext cx="1563758" cy="926918"/>
      </dsp:txXfrm>
    </dsp:sp>
    <dsp:sp modelId="{62025550-619A-4C2E-9136-DF64EECCA174}">
      <dsp:nvSpPr>
        <dsp:cNvPr id="0" name=""/>
        <dsp:cNvSpPr/>
      </dsp:nvSpPr>
      <dsp:spPr>
        <a:xfrm>
          <a:off x="7229165" y="363119"/>
          <a:ext cx="2274565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Previred</a:t>
          </a: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LRE</a:t>
          </a:r>
          <a:endParaRPr lang="es-CL" sz="2000" b="1" kern="1200" dirty="0"/>
        </a:p>
      </dsp:txBody>
      <dsp:txXfrm>
        <a:off x="7692624" y="363119"/>
        <a:ext cx="1347647" cy="926918"/>
      </dsp:txXfrm>
    </dsp:sp>
    <dsp:sp modelId="{986A3EA9-BB90-4520-8824-A25A1659EDEA}">
      <dsp:nvSpPr>
        <dsp:cNvPr id="0" name=""/>
        <dsp:cNvSpPr/>
      </dsp:nvSpPr>
      <dsp:spPr>
        <a:xfrm>
          <a:off x="9272001" y="363119"/>
          <a:ext cx="231729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Finiquito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9735460" y="363119"/>
        <a:ext cx="1390378" cy="926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No tienen derecho las empresas del Estado o en las que estas el estado tenga una participación o interés superior al 50%.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34FD7-270D-4868-953D-C6B3F024A39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88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25,000 = 774.793.500</a:t>
            </a:r>
          </a:p>
          <a:p>
            <a:r>
              <a:rPr lang="es-CL" dirty="0"/>
              <a:t>100,000 = 3.099.174.000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34FD7-270D-4868-953D-C6B3F024A39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64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jeta de nombre">
  <p:cSld name="Tarjeta de nombr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5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6" name="Google Shape;186;p5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" name="Google Shape;194;p5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51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51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51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9" name="Google Shape;209;p51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51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5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52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8" name="Google Shape;218;p52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52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1" name="Google Shape;221;p52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52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4" name="Google Shape;224;p52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5" name="Google Shape;225;p52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52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5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3"/>
          <p:cNvSpPr txBox="1">
            <a:spLocks noGrp="1"/>
          </p:cNvSpPr>
          <p:nvPr>
            <p:ph type="body" idx="1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3" name="Google Shape;233;p5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5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8" name="Google Shape;238;p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4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4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4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7" name="Google Shape;247;p5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8" name="Google Shape;248;p54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4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0" name="Google Shape;250;p5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7" name="Google Shape;77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6" name="Google Shape;76;p4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7" name="Google Shape;77;p41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78" name="Google Shape;78;p41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2" name="Google Shape;132;p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1" name="Google Shape;141;p4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2" name="Google Shape;142;p47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body" idx="2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4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1" name="Google Shape;151;p4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8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8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9" name="Google Shape;159;p4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0" name="Google Shape;160;p48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8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62" name="Google Shape;162;p48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descripción">
  <p:cSld name="Título y descripció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9" name="Google Shape;169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9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9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7" name="Google Shape;177;p4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8" name="Google Shape;178;p49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7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3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9" r:id="rId2"/>
    <p:sldLayoutId id="214748393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s://tupartnercontable.cl/contabilidad-basica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pro-py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s://tupartnercontable.cl/legislacion-laboral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ubox.referralrock.com/l/1FERNANDASI3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hyperlink" Target="http://www.tupartnercontable.cl/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fernanda@tupartnercontable.cl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curso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B909DB6E-03C2-44BD-BD9B-EDF6561B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9" y="1044539"/>
            <a:ext cx="5221356" cy="3175782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/>
              <a:t>Día 4: Pro Pyme General</a:t>
            </a:r>
            <a:endParaRPr lang="es-CL" sz="4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FAD1D3-293D-4274-A363-15532B9E0700}"/>
              </a:ext>
            </a:extLst>
          </p:cNvPr>
          <p:cNvSpPr txBox="1"/>
          <p:nvPr/>
        </p:nvSpPr>
        <p:spPr>
          <a:xfrm>
            <a:off x="473359" y="5164668"/>
            <a:ext cx="522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Presentada por: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Fernanda Silva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Contadora Auditora – Universidad de Chile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5020D38-49CF-4126-85F4-165FE6633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CE21430-4632-472D-BB90-72F88DC4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9" b="29843"/>
          <a:stretch/>
        </p:blipFill>
        <p:spPr>
          <a:xfrm>
            <a:off x="6801485" y="2147887"/>
            <a:ext cx="4806972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CONTABILIDAD BÁSICA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15776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CONTABILIDAD BÁSICA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3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917238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100000"/>
              <a:buFont typeface="Century Gothic"/>
              <a:buNone/>
            </a:pPr>
            <a:r>
              <a:rPr lang="es-ES" b="1" dirty="0">
                <a:solidFill>
                  <a:srgbClr val="EBEBEB"/>
                </a:solidFill>
              </a:rPr>
              <a:t>Curso OPERACIÓN RENTA PRO PYME</a:t>
            </a:r>
            <a:endParaRPr b="1" dirty="0">
              <a:solidFill>
                <a:srgbClr val="EBEBEB"/>
              </a:solidFill>
            </a:endParaRPr>
          </a:p>
        </p:txBody>
      </p:sp>
      <p:grpSp>
        <p:nvGrpSpPr>
          <p:cNvPr id="843" name="Google Shape;843;p33"/>
          <p:cNvGrpSpPr/>
          <p:nvPr/>
        </p:nvGrpSpPr>
        <p:grpSpPr>
          <a:xfrm>
            <a:off x="116179" y="2386201"/>
            <a:ext cx="12001351" cy="1291697"/>
            <a:chOff x="675" y="76138"/>
            <a:chExt cx="12001351" cy="1291697"/>
          </a:xfrm>
        </p:grpSpPr>
        <p:sp>
          <p:nvSpPr>
            <p:cNvPr id="844" name="Google Shape;844;p33"/>
            <p:cNvSpPr/>
            <p:nvPr/>
          </p:nvSpPr>
          <p:spPr>
            <a:xfrm>
              <a:off x="675" y="76138"/>
              <a:ext cx="3142279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 txBox="1"/>
            <p:nvPr/>
          </p:nvSpPr>
          <p:spPr>
            <a:xfrm>
              <a:off x="646524" y="76138"/>
              <a:ext cx="1850582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Requisitos e Ingresos</a:t>
              </a: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820030" y="76138"/>
              <a:ext cx="318729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 txBox="1"/>
            <p:nvPr/>
          </p:nvSpPr>
          <p:spPr>
            <a:xfrm>
              <a:off x="3455940" y="76138"/>
              <a:ext cx="189559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Egresos y Resultado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5684400" y="76138"/>
              <a:ext cx="347085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 txBox="1"/>
            <p:nvPr/>
          </p:nvSpPr>
          <p:spPr>
            <a:xfrm>
              <a:off x="6330249" y="76138"/>
              <a:ext cx="217915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F22, CPTS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8832331" y="76138"/>
              <a:ext cx="3169695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 txBox="1"/>
            <p:nvPr/>
          </p:nvSpPr>
          <p:spPr>
            <a:xfrm>
              <a:off x="9478180" y="76138"/>
              <a:ext cx="1877998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DDJJ y F22 socio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52" name="Google Shape;852;p33"/>
          <p:cNvGrpSpPr/>
          <p:nvPr/>
        </p:nvGrpSpPr>
        <p:grpSpPr>
          <a:xfrm>
            <a:off x="2060858" y="3736558"/>
            <a:ext cx="8266483" cy="2332170"/>
            <a:chOff x="4191" y="66114"/>
            <a:chExt cx="8266483" cy="2129521"/>
          </a:xfrm>
        </p:grpSpPr>
        <p:sp>
          <p:nvSpPr>
            <p:cNvPr id="853" name="Google Shape;853;p33"/>
            <p:cNvSpPr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 txBox="1"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clases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 txBox="1"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120 minutos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 txBox="1"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Personalizadas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 txBox="1"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Pocos cupos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 txBox="1"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Grabadas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 txBox="1"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Todo el material visto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69" name="Google Shape;869;p33"/>
          <p:cNvSpPr txBox="1"/>
          <p:nvPr/>
        </p:nvSpPr>
        <p:spPr>
          <a:xfrm>
            <a:off x="538655" y="6068728"/>
            <a:ext cx="11114689" cy="9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s-ES" sz="18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detalles del curso OPERACIÓN RENTA PRO PYME</a:t>
            </a:r>
            <a:endParaRPr sz="1800" b="0" i="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LEGISLACIÓN LABORAL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40200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LEGISLACIÓN LABORAL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56" y="1468936"/>
            <a:ext cx="5029774" cy="3920128"/>
          </a:xfrm>
        </p:spPr>
        <p:txBody>
          <a:bodyPr/>
          <a:lstStyle/>
          <a:p>
            <a:pPr algn="ctr"/>
            <a:r>
              <a:rPr lang="es-ES" b="1" dirty="0"/>
              <a:t>Software </a:t>
            </a:r>
            <a:r>
              <a:rPr lang="es-ES" b="1" dirty="0" err="1"/>
              <a:t>Nubox</a:t>
            </a:r>
            <a:endParaRPr lang="es-CL" b="1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975965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287208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Cotiza con mi enlace aquí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39" name="Google Shape;93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47" name="Google Shape;947;p3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8" name="Google Shape;948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ES" sz="3600" b="1"/>
              <a:t>Muchas gracias por tu atención </a:t>
            </a:r>
            <a:endParaRPr/>
          </a:p>
        </p:txBody>
      </p:sp>
      <p:sp>
        <p:nvSpPr>
          <p:cNvPr id="950" name="Google Shape;950;p36"/>
          <p:cNvSpPr txBox="1"/>
          <p:nvPr/>
        </p:nvSpPr>
        <p:spPr>
          <a:xfrm>
            <a:off x="6010809" y="2111101"/>
            <a:ext cx="5211979" cy="45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Fernanda Silva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Contadora Auditora – Universidad de Chile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+56932540586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fernanda@tupartnercontable.cl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@tupartnercontable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</a:t>
            </a:r>
            <a:r>
              <a:rPr lang="es-ES" sz="1800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www.tupartnercontable.cl</a:t>
            </a:r>
            <a:endParaRPr sz="18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1" name="Google Shape;951;p36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22400" t="9948" r="20646" b="10009"/>
          <a:stretch/>
        </p:blipFill>
        <p:spPr>
          <a:xfrm>
            <a:off x="5541073" y="3738186"/>
            <a:ext cx="480098" cy="5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6" descr="Logotipo, Icon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5670" y="4874959"/>
            <a:ext cx="375619" cy="3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6" descr="Forma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68" y="4361825"/>
            <a:ext cx="428962" cy="31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6" descr="Logotipo, Icon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6011" y="5410127"/>
            <a:ext cx="375620" cy="3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6" descr="Logotipo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 l="29759" t="29194" r="28151" b="36416"/>
          <a:stretch/>
        </p:blipFill>
        <p:spPr>
          <a:xfrm>
            <a:off x="5546422" y="5879094"/>
            <a:ext cx="434798" cy="45989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6" name="Google Shape;956;p36" descr="Logotipo&#10;&#10;Descripción generada automá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8225" y="815223"/>
            <a:ext cx="5299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ES" b="1"/>
              <a:t>Contenido</a:t>
            </a:r>
            <a:endParaRPr b="1"/>
          </a:p>
        </p:txBody>
      </p:sp>
      <p:sp>
        <p:nvSpPr>
          <p:cNvPr id="272" name="Google Shape;272;p3"/>
          <p:cNvSpPr txBox="1">
            <a:spLocks noGrp="1"/>
          </p:cNvSpPr>
          <p:nvPr>
            <p:ph type="body" idx="1"/>
          </p:nvPr>
        </p:nvSpPr>
        <p:spPr>
          <a:xfrm>
            <a:off x="1154953" y="2321168"/>
            <a:ext cx="8761412" cy="41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Diferencias pro pyme general y transparente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Beneficio de la reinversión 14 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jurada 1948</a:t>
            </a: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758F6-4F4B-4805-8764-B6A56C55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008916" cy="706964"/>
          </a:xfrm>
        </p:spPr>
        <p:txBody>
          <a:bodyPr/>
          <a:lstStyle/>
          <a:p>
            <a:r>
              <a:rPr lang="es-ES" b="1"/>
              <a:t>Artículo 31 – Gastos necesarios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75A83-01C5-4BDA-B7C1-D66B080D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57425"/>
            <a:ext cx="11087099" cy="43815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Son Gastos Necesarios aquellos que tengan aptitud de generar renta, en el mismo o futuros ejercicios y se encuentren asociados al interés, desarrollo o mantención del giro del negocio (relación Ingreso-gasto)</a:t>
            </a:r>
          </a:p>
          <a:p>
            <a:pPr algn="just"/>
            <a:r>
              <a:rPr lang="es-ES" dirty="0"/>
              <a:t>REQUISITOS GENERALES DE LOS GASTOS</a:t>
            </a:r>
          </a:p>
          <a:p>
            <a:pPr lvl="1" algn="just">
              <a:buFont typeface="+mj-lt"/>
              <a:buAutoNum type="arabicPeriod"/>
            </a:pPr>
            <a:r>
              <a:rPr lang="es-ES" dirty="0"/>
              <a:t>Que se trate de gastos necesarios para producir la renta. Aptitud para producir la renta</a:t>
            </a:r>
          </a:p>
          <a:p>
            <a:pPr lvl="1" algn="just">
              <a:buFont typeface="+mj-lt"/>
              <a:buAutoNum type="arabicPeriod"/>
            </a:pPr>
            <a:r>
              <a:rPr lang="es-ES" dirty="0"/>
              <a:t>Que no hayan sido rebajados en virtud del artículo 30 (Aplica para 14 A Semi Integrado).</a:t>
            </a:r>
          </a:p>
          <a:p>
            <a:pPr lvl="1" algn="just">
              <a:buFont typeface="+mj-lt"/>
              <a:buAutoNum type="arabicPeriod"/>
            </a:pPr>
            <a:r>
              <a:rPr lang="es-ES" dirty="0"/>
              <a:t>Que se encuentren </a:t>
            </a:r>
            <a:r>
              <a:rPr lang="es-ES" b="1" dirty="0"/>
              <a:t>pagados</a:t>
            </a:r>
            <a:r>
              <a:rPr lang="es-ES" dirty="0"/>
              <a:t> (o adeudados 14 A ) en el ejercicio comercial correspondiente. </a:t>
            </a:r>
          </a:p>
          <a:p>
            <a:pPr lvl="1" algn="just">
              <a:buFont typeface="+mj-lt"/>
              <a:buAutoNum type="arabicPeriod"/>
            </a:pPr>
            <a:r>
              <a:rPr lang="es-ES" dirty="0"/>
              <a:t>Que se acrediten o justifiquen en forma fehaciente ante el Servicio.</a:t>
            </a:r>
          </a:p>
          <a:p>
            <a:pPr algn="just"/>
            <a:r>
              <a:rPr lang="es-ES" dirty="0"/>
              <a:t>Exclusiones	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/>
              <a:t>Que no sean del giro (presunción de uso de bienes)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/>
              <a:t>Automóviles, </a:t>
            </a:r>
            <a:r>
              <a:rPr lang="es-ES" dirty="0" err="1"/>
              <a:t>Stations</a:t>
            </a:r>
            <a:r>
              <a:rPr lang="es-ES" dirty="0"/>
              <a:t> </a:t>
            </a:r>
            <a:r>
              <a:rPr lang="es-ES" dirty="0" err="1"/>
              <a:t>Wagon</a:t>
            </a:r>
            <a:r>
              <a:rPr lang="es-ES" dirty="0"/>
              <a:t> y similares (*)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60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0"/>
    </mc:Choice>
    <mc:Fallback xmlns="">
      <p:transition spd="slow" advTm="1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D1574DF-0D80-49DD-9E04-E9765996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2603499"/>
            <a:ext cx="11155679" cy="383950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Gastos incurridos en la adquisición, mantención o explotación de bienes no destinados al giro del negocio o empresa. Que no se encuentren asociados al interés, desarrollo o mantención del giro del negocio. Destinados  a negocios ajenos o efectuados en interés de terceros.</a:t>
            </a:r>
          </a:p>
          <a:p>
            <a:pPr algn="just"/>
            <a:r>
              <a:rPr lang="es-ES" dirty="0"/>
              <a:t>Gastos incurridos en la adquisición, mantención o explotación de bienes del activo de la empresa usados para fines personales por sus propietarios, socios o accionistas.</a:t>
            </a:r>
          </a:p>
          <a:p>
            <a:pPr algn="just"/>
            <a:r>
              <a:rPr lang="es-ES" dirty="0"/>
              <a:t>Adquisición y arrendamiento de automóviles, </a:t>
            </a:r>
            <a:r>
              <a:rPr lang="es-ES" dirty="0" err="1"/>
              <a:t>station</a:t>
            </a:r>
            <a:r>
              <a:rPr lang="es-ES" dirty="0"/>
              <a:t> </a:t>
            </a:r>
            <a:r>
              <a:rPr lang="es-ES" dirty="0" err="1"/>
              <a:t>wagons</a:t>
            </a:r>
            <a:r>
              <a:rPr lang="es-ES" dirty="0"/>
              <a:t> y similares, cuando no sea éste el giro habitual, y en combustibles, lubricantes, reparaciones, seguros.</a:t>
            </a:r>
          </a:p>
          <a:p>
            <a:pPr algn="just"/>
            <a:r>
              <a:rPr lang="es-ES" dirty="0"/>
              <a:t>Gastos incurridos en supermercados y comercios similares, cuando no correspondan a bienes necesarios para el desarrollo del giro habitual del contribuyente</a:t>
            </a:r>
          </a:p>
          <a:p>
            <a:pPr marL="457200" lvl="1" indent="0" algn="just">
              <a:buNone/>
            </a:pPr>
            <a:endParaRPr lang="es-ES" dirty="0"/>
          </a:p>
          <a:p>
            <a:pPr lvl="1" algn="just"/>
            <a:endParaRPr lang="es-CL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FE5DB6DB-45D2-4CDB-9016-E52A79C6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Gastos no aceptados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149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0"/>
    </mc:Choice>
    <mc:Fallback xmlns="">
      <p:transition spd="slow" advTm="39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201FD-0726-4BB6-AEE3-13212BB7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Artículo 21: gastos rechazados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958C0-100E-4A40-979B-15B8E777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2395329"/>
            <a:ext cx="11161643" cy="431358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Inciso primero: gastos rechazados asociados a la empresa, pagados afectos a una tasa del 40%. (para régimen Pro Pyme General)</a:t>
            </a:r>
          </a:p>
          <a:p>
            <a:pPr lvl="1" algn="just"/>
            <a:r>
              <a:rPr lang="es-ES" dirty="0"/>
              <a:t>No logre acreditar la naturaleza y efectividad del desembolso</a:t>
            </a:r>
          </a:p>
          <a:p>
            <a:pPr algn="just"/>
            <a:r>
              <a:rPr lang="es-ES" dirty="0"/>
              <a:t>Inciso segundo: no pagan impuesto único del 40%</a:t>
            </a:r>
          </a:p>
          <a:p>
            <a:pPr lvl="1" algn="just"/>
            <a:r>
              <a:rPr lang="es-ES" dirty="0"/>
              <a:t>Gastos por multas pagadas a entidades públicas </a:t>
            </a:r>
          </a:p>
          <a:p>
            <a:pPr lvl="1" algn="just"/>
            <a:r>
              <a:rPr lang="es-ES" dirty="0"/>
              <a:t>Impuestos de la LIR: IDPC, Impuesto único 40%</a:t>
            </a:r>
          </a:p>
          <a:p>
            <a:pPr algn="just"/>
            <a:r>
              <a:rPr lang="es-ES" dirty="0"/>
              <a:t>Inciso tercero: gastos rechazados asociados a los socios, se les atribuye a la Base Imponible del IGC y pagan adicionalmente un 10% de impuesto.</a:t>
            </a:r>
          </a:p>
          <a:p>
            <a:pPr lvl="1" algn="just"/>
            <a:r>
              <a:rPr lang="es-ES" dirty="0"/>
              <a:t>retiros de especies o a cantidades representativas de desembolsos de dinero que no deban imputarse al valor o costo de los bienes del activo</a:t>
            </a:r>
          </a:p>
          <a:p>
            <a:pPr lvl="1" algn="just"/>
            <a:r>
              <a:rPr lang="es-CL" dirty="0"/>
              <a:t>Préstamos a los dueños</a:t>
            </a:r>
          </a:p>
          <a:p>
            <a:pPr lvl="1" algn="just"/>
            <a:r>
              <a:rPr lang="es-CL" dirty="0"/>
              <a:t>Beneficio por el uso de activos fijos</a:t>
            </a:r>
          </a:p>
          <a:p>
            <a:pPr lvl="1" algn="just"/>
            <a:r>
              <a:rPr lang="es-CL" dirty="0"/>
              <a:t>Bines en garantía para el uso de los dueños</a:t>
            </a:r>
          </a:p>
        </p:txBody>
      </p:sp>
    </p:spTree>
    <p:extLst>
      <p:ext uri="{BB962C8B-B14F-4D97-AF65-F5344CB8AC3E}">
        <p14:creationId xmlns:p14="http://schemas.microsoft.com/office/powerpoint/2010/main" val="28585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00"/>
    </mc:Choice>
    <mc:Fallback xmlns="">
      <p:transition spd="slow" advTm="3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644C-7CB0-43AE-BB80-65879148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Crédito Activo Fijo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0E721-1EEF-4C16-A67E-92A9531A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78" y="2226365"/>
            <a:ext cx="11161644" cy="46316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Bienes adquiridos nuevos </a:t>
            </a:r>
            <a:r>
              <a:rPr lang="es-ES" dirty="0"/>
              <a:t>en el mercado nacional o externo que </a:t>
            </a:r>
            <a:r>
              <a:rPr lang="es-ES" b="1" dirty="0"/>
              <a:t>pueden ser depreciables</a:t>
            </a:r>
            <a:r>
              <a:rPr lang="es-ES" dirty="0"/>
              <a:t>, y los </a:t>
            </a:r>
            <a:r>
              <a:rPr lang="es-ES" b="1" dirty="0"/>
              <a:t>bienes nuevos tomados en arrendamiento con opción de compra </a:t>
            </a:r>
            <a:r>
              <a:rPr lang="es-ES" dirty="0"/>
              <a:t>del mercado nacional o internacional.</a:t>
            </a:r>
          </a:p>
          <a:p>
            <a:pPr algn="just"/>
            <a:r>
              <a:rPr lang="es-ES" b="1" dirty="0"/>
              <a:t>No aplica</a:t>
            </a:r>
            <a:r>
              <a:rPr lang="es-ES" dirty="0"/>
              <a:t>: Las </a:t>
            </a:r>
            <a:r>
              <a:rPr lang="es-ES" b="1" dirty="0"/>
              <a:t>empresas que entreguen en arrendamiento </a:t>
            </a:r>
            <a:r>
              <a:rPr lang="es-ES" dirty="0"/>
              <a:t>bienes del activo inmovilizado </a:t>
            </a:r>
            <a:r>
              <a:rPr lang="es-ES" b="1" dirty="0"/>
              <a:t>con opción de compra</a:t>
            </a:r>
            <a:r>
              <a:rPr lang="es-ES" dirty="0"/>
              <a:t> (leasing), las obras que consistan en la </a:t>
            </a:r>
            <a:r>
              <a:rPr lang="es-ES" b="1" dirty="0"/>
              <a:t>mantención o reparación de los bienes construidos</a:t>
            </a:r>
            <a:r>
              <a:rPr lang="es-ES" dirty="0"/>
              <a:t>; los bienes que </a:t>
            </a:r>
            <a:r>
              <a:rPr lang="es-ES" b="1" dirty="0"/>
              <a:t>puedan ser usados para fines habitacionales o de transporte </a:t>
            </a:r>
            <a:r>
              <a:rPr lang="es-ES" dirty="0"/>
              <a:t>(excepto camiones, camionetas de cabina simple y otros destinados exclusivamente al transporte de carga o buses que presten servicios interurbanos o rurales de transporte público remunerado de pasajeros); </a:t>
            </a:r>
            <a:r>
              <a:rPr lang="es-ES" b="1" dirty="0"/>
              <a:t>ni los terrenos.</a:t>
            </a:r>
          </a:p>
          <a:p>
            <a:pPr algn="just"/>
            <a:r>
              <a:rPr lang="es-ES" dirty="0"/>
              <a:t>Se toma el </a:t>
            </a:r>
            <a:r>
              <a:rPr lang="es-ES" b="1" dirty="0"/>
              <a:t>valor libro sin descontar la depreciación </a:t>
            </a:r>
            <a:r>
              <a:rPr lang="es-ES" dirty="0"/>
              <a:t>correspondiente cualquiera sea su forma de pago. En el caso de bienes tomados en </a:t>
            </a:r>
            <a:r>
              <a:rPr lang="es-ES" b="1" dirty="0"/>
              <a:t>leasing, se considera el monto total del contrato de arrendamiento.</a:t>
            </a:r>
          </a:p>
          <a:p>
            <a:pPr algn="just"/>
            <a:r>
              <a:rPr lang="es-ES" dirty="0"/>
              <a:t>El monto anual del crédito </a:t>
            </a:r>
            <a:r>
              <a:rPr lang="es-ES" b="1" dirty="0"/>
              <a:t>no podrá exceder 500 UTM ($27.085.500) </a:t>
            </a:r>
            <a:r>
              <a:rPr lang="es-ES" dirty="0"/>
              <a:t>o</a:t>
            </a:r>
            <a:r>
              <a:rPr lang="es-ES" b="1" dirty="0"/>
              <a:t> el IDPC del año </a:t>
            </a:r>
            <a:r>
              <a:rPr lang="es-ES" dirty="0"/>
              <a:t>(Para Pro Pyme Transparente se considera un supuesto de la misma tasa que Pro Pyme General).</a:t>
            </a:r>
            <a:endParaRPr lang="es-ES" b="1" dirty="0"/>
          </a:p>
          <a:p>
            <a:pPr algn="just"/>
            <a:r>
              <a:rPr lang="es-ES" dirty="0"/>
              <a:t>Si hay excedente, éste </a:t>
            </a:r>
            <a:r>
              <a:rPr lang="es-ES" b="1" dirty="0"/>
              <a:t>no puede imputarse a ningún otro impuesto</a:t>
            </a:r>
            <a:r>
              <a:rPr lang="es-ES" dirty="0"/>
              <a:t> del mismo ejercicio o ejercicios siguientes, y </a:t>
            </a:r>
            <a:r>
              <a:rPr lang="es-ES" b="1" dirty="0"/>
              <a:t>tampoco se tendrá derecho a devolución </a:t>
            </a:r>
            <a:r>
              <a:rPr lang="es-ES" dirty="0"/>
              <a:t>(Pro Pyme General). </a:t>
            </a:r>
          </a:p>
          <a:p>
            <a:pPr marL="0" indent="0" algn="just">
              <a:buNone/>
            </a:pPr>
            <a:r>
              <a:rPr lang="es-ES" dirty="0"/>
              <a:t>	Para el Pro Pyme Transparente si tendrá derecho a devolución lo asignado a los socios(as)</a:t>
            </a:r>
          </a:p>
          <a:p>
            <a:pPr algn="just"/>
            <a:r>
              <a:rPr lang="es-ES" dirty="0"/>
              <a:t>Representa un </a:t>
            </a:r>
            <a:r>
              <a:rPr lang="es-ES" b="1" dirty="0"/>
              <a:t>menor costo (ingreso) solo la parte utilizada como crédito</a:t>
            </a:r>
            <a:r>
              <a:rPr lang="es-ES" dirty="0"/>
              <a:t>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91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E804-6B26-4ABF-8764-C90A8516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23" y="463363"/>
            <a:ext cx="4351023" cy="2283824"/>
          </a:xfrm>
        </p:spPr>
        <p:txBody>
          <a:bodyPr/>
          <a:lstStyle/>
          <a:p>
            <a:r>
              <a:rPr lang="es-ES" b="1" dirty="0"/>
              <a:t>Crédito 33 bis </a:t>
            </a:r>
            <a:endParaRPr lang="es-CL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a 3">
                <a:extLst>
                  <a:ext uri="{FF2B5EF4-FFF2-40B4-BE49-F238E27FC236}">
                    <a16:creationId xmlns:a16="http://schemas.microsoft.com/office/drawing/2014/main" id="{291D90C6-84D5-403D-9B59-333BFC944C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25050697"/>
                  </p:ext>
                </p:extLst>
              </p:nvPr>
            </p:nvGraphicFramePr>
            <p:xfrm>
              <a:off x="437939" y="2119568"/>
              <a:ext cx="6099031" cy="42991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Diagrama 3">
                <a:extLst>
                  <a:ext uri="{FF2B5EF4-FFF2-40B4-BE49-F238E27FC236}">
                    <a16:creationId xmlns:a16="http://schemas.microsoft.com/office/drawing/2014/main" id="{291D90C6-84D5-403D-9B59-333BFC944C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25050697"/>
                  </p:ext>
                </p:extLst>
              </p:nvPr>
            </p:nvGraphicFramePr>
            <p:xfrm>
              <a:off x="437939" y="2119568"/>
              <a:ext cx="6099031" cy="42991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80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0"/>
    </mc:Choice>
    <mc:Fallback xmlns="">
      <p:transition spd="slow" advTm="28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153F9-2B04-4F2E-B8A5-0F9A9DE2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Incentivo al ahorro art 14. E)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3E64E-B2FF-4C46-89B3-4198118A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2467627"/>
            <a:ext cx="11085534" cy="3757809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Aplica sólo para empresas del régimen 14 A Semi Integrado y 14 D n°3 Pro Pyme General.</a:t>
            </a:r>
          </a:p>
          <a:p>
            <a:pPr algn="just"/>
            <a:r>
              <a:rPr lang="es-ES" dirty="0"/>
              <a:t>De la base imponible determinada se puede rebajar hasta el 50% de lo no retirado por los dueños</a:t>
            </a:r>
          </a:p>
          <a:p>
            <a:pPr algn="just"/>
            <a:r>
              <a:rPr lang="es-ES" dirty="0"/>
              <a:t>Se descuentan los retiros y los gastos rechazados</a:t>
            </a:r>
          </a:p>
          <a:p>
            <a:pPr algn="just"/>
            <a:r>
              <a:rPr lang="es-ES" dirty="0"/>
              <a:t>El requisito es tener ingresos anuales inferior a 100.000 UF ($3.099.174.000) en los últimos 3 años</a:t>
            </a:r>
          </a:p>
          <a:p>
            <a:pPr algn="just"/>
            <a:r>
              <a:rPr lang="es-ES" dirty="0"/>
              <a:t>No pueden acceder quienes tengan ingresos de instrumentos de renta fija y de la posesión o explotación a cualquier título de derechos sociales, cuotas de fondos de inversión, cuotas de fondos mutuos, acciones de sociedades anónimas, contratos de asociación o cuentas en participación, excedan del 20% del total de sus ingresos</a:t>
            </a:r>
          </a:p>
          <a:p>
            <a:pPr algn="just"/>
            <a:r>
              <a:rPr lang="es-ES" dirty="0"/>
              <a:t>El beneficio tiene un tope de 5.000 UF ($154.958.700)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67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12165"/>
            <a:ext cx="5856587" cy="2283824"/>
          </a:xfrm>
        </p:spPr>
        <p:txBody>
          <a:bodyPr/>
          <a:lstStyle/>
          <a:p>
            <a:pPr algn="ctr"/>
            <a:r>
              <a:rPr lang="es-ES" b="1" dirty="0"/>
              <a:t>Cupón de descuento “</a:t>
            </a:r>
            <a:r>
              <a:rPr lang="es-ES" b="1" u="sng" dirty="0" err="1"/>
              <a:t>propyme</a:t>
            </a:r>
            <a:r>
              <a:rPr lang="es-ES" b="1" dirty="0"/>
              <a:t>”</a:t>
            </a:r>
            <a:br>
              <a:rPr lang="es-ES" b="1" dirty="0"/>
            </a:br>
            <a:r>
              <a:rPr lang="es-ES" b="1" dirty="0"/>
              <a:t>60% de rebaja</a:t>
            </a:r>
            <a:endParaRPr lang="es-CL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14E7387-F1E0-E098-79B7-2E71C3B7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4922" y="3774971"/>
            <a:ext cx="2755461" cy="723437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Sólo HOY en los cursos</a:t>
            </a:r>
            <a:endParaRPr lang="es-CL" sz="1100" b="1" u="sng" dirty="0">
              <a:solidFill>
                <a:schemeClr val="tx1"/>
              </a:solidFill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873224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184466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https://tupartnercontable.cl/cursos/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2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1047</Words>
  <Application>Microsoft Office PowerPoint</Application>
  <PresentationFormat>Panorámica</PresentationFormat>
  <Paragraphs>111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Calibri</vt:lpstr>
      <vt:lpstr>Century Gothic</vt:lpstr>
      <vt:lpstr>Noto Sans Symbols</vt:lpstr>
      <vt:lpstr>Arial</vt:lpstr>
      <vt:lpstr>Cambria Math</vt:lpstr>
      <vt:lpstr>Wingdings 3</vt:lpstr>
      <vt:lpstr>Sala de reuniones Ion</vt:lpstr>
      <vt:lpstr>Sala de reuniones Ion</vt:lpstr>
      <vt:lpstr>Sala de reuniones Ion</vt:lpstr>
      <vt:lpstr>Día 4: Pro Pyme General</vt:lpstr>
      <vt:lpstr>Contenido</vt:lpstr>
      <vt:lpstr>Artículo 31 – Gastos necesarios</vt:lpstr>
      <vt:lpstr>Gastos no aceptados</vt:lpstr>
      <vt:lpstr>Artículo 21: gastos rechazados</vt:lpstr>
      <vt:lpstr>Crédito Activo Fijo</vt:lpstr>
      <vt:lpstr>Crédito 33 bis </vt:lpstr>
      <vt:lpstr>Incentivo al ahorro art 14. E)</vt:lpstr>
      <vt:lpstr>Cupón de descuento “propyme” 60% de rebaja</vt:lpstr>
      <vt:lpstr>Curso CONTABILIDAD BÁSICA</vt:lpstr>
      <vt:lpstr>Curso OPERACIÓN RENTA PRO PYME</vt:lpstr>
      <vt:lpstr>Curso LEGISLACIÓN LABORAL</vt:lpstr>
      <vt:lpstr>Software Nubox</vt:lpstr>
      <vt:lpstr>Muchas gracias por tu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Regímenes Tributarios:  Charla Gratuita: (Comenzamos a las 19:05)</dc:title>
  <dc:creator>Fernanda Elena Silva GonzÃ¡lez</dc:creator>
  <cp:lastModifiedBy>Fernanda Elena Silva GonzÃ¡lez</cp:lastModifiedBy>
  <cp:revision>16</cp:revision>
  <dcterms:created xsi:type="dcterms:W3CDTF">2021-01-28T18:52:27Z</dcterms:created>
  <dcterms:modified xsi:type="dcterms:W3CDTF">2023-05-25T21:03:08Z</dcterms:modified>
</cp:coreProperties>
</file>