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  <p:sldMasterId id="2147483950" r:id="rId2"/>
    <p:sldMasterId id="2147483648" r:id="rId3"/>
  </p:sldMasterIdLst>
  <p:notesMasterIdLst>
    <p:notesMasterId r:id="rId21"/>
  </p:notesMasterIdLst>
  <p:sldIdLst>
    <p:sldId id="479" r:id="rId4"/>
    <p:sldId id="257" r:id="rId5"/>
    <p:sldId id="259" r:id="rId6"/>
    <p:sldId id="320" r:id="rId7"/>
    <p:sldId id="279" r:id="rId8"/>
    <p:sldId id="280" r:id="rId9"/>
    <p:sldId id="411" r:id="rId10"/>
    <p:sldId id="461" r:id="rId11"/>
    <p:sldId id="418" r:id="rId12"/>
    <p:sldId id="382" r:id="rId13"/>
    <p:sldId id="462" r:id="rId14"/>
    <p:sldId id="480" r:id="rId15"/>
    <p:sldId id="471" r:id="rId16"/>
    <p:sldId id="469" r:id="rId17"/>
    <p:sldId id="470" r:id="rId18"/>
    <p:sldId id="481" r:id="rId19"/>
    <p:sldId id="4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3067" autoAdjust="0"/>
  </p:normalViewPr>
  <p:slideViewPr>
    <p:cSldViewPr snapToGrid="0">
      <p:cViewPr varScale="1">
        <p:scale>
          <a:sx n="57" d="100"/>
          <a:sy n="57" d="100"/>
        </p:scale>
        <p:origin x="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5A07B-FAD3-4849-80F3-DF02C62842C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</dgm:pt>
    <dgm:pt modelId="{C3A33B8F-D59D-44CC-B031-B3D20F341C5A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Respaldo de operaciones afectas, exentas y no afectas a IVA</a:t>
          </a:r>
          <a:endParaRPr lang="es-CL">
            <a:solidFill>
              <a:schemeClr val="tx1"/>
            </a:solidFill>
          </a:endParaRPr>
        </a:p>
      </dgm:t>
    </dgm:pt>
    <dgm:pt modelId="{8E3EFA95-4479-4FC4-AED2-CA6A22AC2ACB}" type="parTrans" cxnId="{E35ED89B-7E15-450F-AE68-B841B81ABD51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AEB5D9D7-F53C-4CC3-A560-B401145241D2}" type="sibTrans" cxnId="{E35ED89B-7E15-450F-AE68-B841B81ABD5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68462C72-102F-4529-A4D1-504B2992E0A5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Controla el IVA</a:t>
          </a:r>
          <a:endParaRPr lang="es-CL">
            <a:solidFill>
              <a:schemeClr val="tx1"/>
            </a:solidFill>
          </a:endParaRPr>
        </a:p>
      </dgm:t>
    </dgm:pt>
    <dgm:pt modelId="{A5564453-30BD-4873-85FF-04CD180ABB49}" type="parTrans" cxnId="{4E609FB9-0955-47DA-AFB7-2F0E501EE9CC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B993BBB9-FCC0-4B40-B33F-1C0B08BCF8C0}" type="sibTrans" cxnId="{4E609FB9-0955-47DA-AFB7-2F0E501EE9CC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DE7A586F-DAB8-49BF-96AD-3518ED226BBD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Registro de todas las compras y ventas</a:t>
          </a:r>
          <a:endParaRPr lang="es-CL">
            <a:solidFill>
              <a:schemeClr val="tx1"/>
            </a:solidFill>
          </a:endParaRPr>
        </a:p>
      </dgm:t>
    </dgm:pt>
    <dgm:pt modelId="{0C83279A-ACB3-4048-8AC1-E985C474418A}" type="sibTrans" cxnId="{2F121F22-CE10-49EE-A45E-8225EF79FB1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7E433E03-CBF9-4CAE-8BC8-1420EAD855A8}" type="parTrans" cxnId="{2F121F22-CE10-49EE-A45E-8225EF79FB11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C6D76DBE-086C-415F-BFEB-AF3E4F5FA576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Abastecido de DTE’s y otros físicos</a:t>
          </a:r>
          <a:endParaRPr lang="es-CL">
            <a:solidFill>
              <a:schemeClr val="tx1"/>
            </a:solidFill>
          </a:endParaRPr>
        </a:p>
      </dgm:t>
    </dgm:pt>
    <dgm:pt modelId="{67F986DB-73A5-4A7D-A4BC-1DCF58C410DC}" type="parTrans" cxnId="{1B1F117D-DE45-4A8D-90A1-428C6DD17E0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617624F-DAAF-488E-9E0D-BEE494344106}" type="sibTrans" cxnId="{1B1F117D-DE45-4A8D-90A1-428C6DD17E0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052CDFAB-9F70-4C52-819A-CE4DBEA22242}" type="pres">
      <dgm:prSet presAssocID="{E265A07B-FAD3-4849-80F3-DF02C62842C0}" presName="linear" presStyleCnt="0">
        <dgm:presLayoutVars>
          <dgm:animLvl val="lvl"/>
          <dgm:resizeHandles val="exact"/>
        </dgm:presLayoutVars>
      </dgm:prSet>
      <dgm:spPr/>
    </dgm:pt>
    <dgm:pt modelId="{6890185A-37D4-4B98-A629-FD43DE85BC9A}" type="pres">
      <dgm:prSet presAssocID="{DE7A586F-DAB8-49BF-96AD-3518ED226B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011454-54CC-4E47-BCD2-D3CB9DE121D4}" type="pres">
      <dgm:prSet presAssocID="{0C83279A-ACB3-4048-8AC1-E985C474418A}" presName="spacer" presStyleCnt="0"/>
      <dgm:spPr/>
    </dgm:pt>
    <dgm:pt modelId="{44685FE9-87A8-4355-91B0-BEC028F4F3C4}" type="pres">
      <dgm:prSet presAssocID="{C3A33B8F-D59D-44CC-B031-B3D20F341C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7AECD3-B89E-40A7-B5B9-00903A15C2A0}" type="pres">
      <dgm:prSet presAssocID="{AEB5D9D7-F53C-4CC3-A560-B401145241D2}" presName="spacer" presStyleCnt="0"/>
      <dgm:spPr/>
    </dgm:pt>
    <dgm:pt modelId="{4417EB28-DB38-45C7-AC27-081BA8332B41}" type="pres">
      <dgm:prSet presAssocID="{68462C72-102F-4529-A4D1-504B2992E0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F4B74A-4227-4CEB-929E-46B225BF2FF6}" type="pres">
      <dgm:prSet presAssocID="{B993BBB9-FCC0-4B40-B33F-1C0B08BCF8C0}" presName="spacer" presStyleCnt="0"/>
      <dgm:spPr/>
    </dgm:pt>
    <dgm:pt modelId="{457986B7-B1F1-4D83-8C0B-4D0EDB599354}" type="pres">
      <dgm:prSet presAssocID="{C6D76DBE-086C-415F-BFEB-AF3E4F5FA5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C0D709-4B3B-49E3-8475-65D2BD587DE6}" type="presOf" srcId="{68462C72-102F-4529-A4D1-504B2992E0A5}" destId="{4417EB28-DB38-45C7-AC27-081BA8332B41}" srcOrd="0" destOrd="0" presId="urn:microsoft.com/office/officeart/2005/8/layout/vList2"/>
    <dgm:cxn modelId="{E8F9C113-77FC-4CFB-93F3-A9A32D433429}" type="presOf" srcId="{C6D76DBE-086C-415F-BFEB-AF3E4F5FA576}" destId="{457986B7-B1F1-4D83-8C0B-4D0EDB599354}" srcOrd="0" destOrd="0" presId="urn:microsoft.com/office/officeart/2005/8/layout/vList2"/>
    <dgm:cxn modelId="{2F121F22-CE10-49EE-A45E-8225EF79FB11}" srcId="{E265A07B-FAD3-4849-80F3-DF02C62842C0}" destId="{DE7A586F-DAB8-49BF-96AD-3518ED226BBD}" srcOrd="0" destOrd="0" parTransId="{7E433E03-CBF9-4CAE-8BC8-1420EAD855A8}" sibTransId="{0C83279A-ACB3-4048-8AC1-E985C474418A}"/>
    <dgm:cxn modelId="{790A1732-9BD2-43E5-9515-37111AAF05FB}" type="presOf" srcId="{C3A33B8F-D59D-44CC-B031-B3D20F341C5A}" destId="{44685FE9-87A8-4355-91B0-BEC028F4F3C4}" srcOrd="0" destOrd="0" presId="urn:microsoft.com/office/officeart/2005/8/layout/vList2"/>
    <dgm:cxn modelId="{F86CEE32-A7EA-466F-B380-562A3B5E9AE0}" type="presOf" srcId="{DE7A586F-DAB8-49BF-96AD-3518ED226BBD}" destId="{6890185A-37D4-4B98-A629-FD43DE85BC9A}" srcOrd="0" destOrd="0" presId="urn:microsoft.com/office/officeart/2005/8/layout/vList2"/>
    <dgm:cxn modelId="{1B1F117D-DE45-4A8D-90A1-428C6DD17E00}" srcId="{E265A07B-FAD3-4849-80F3-DF02C62842C0}" destId="{C6D76DBE-086C-415F-BFEB-AF3E4F5FA576}" srcOrd="3" destOrd="0" parTransId="{67F986DB-73A5-4A7D-A4BC-1DCF58C410DC}" sibTransId="{B617624F-DAAF-488E-9E0D-BEE494344106}"/>
    <dgm:cxn modelId="{518F7598-AAF1-40D9-9B35-CA4A16DC0B54}" type="presOf" srcId="{E265A07B-FAD3-4849-80F3-DF02C62842C0}" destId="{052CDFAB-9F70-4C52-819A-CE4DBEA22242}" srcOrd="0" destOrd="0" presId="urn:microsoft.com/office/officeart/2005/8/layout/vList2"/>
    <dgm:cxn modelId="{E35ED89B-7E15-450F-AE68-B841B81ABD51}" srcId="{E265A07B-FAD3-4849-80F3-DF02C62842C0}" destId="{C3A33B8F-D59D-44CC-B031-B3D20F341C5A}" srcOrd="1" destOrd="0" parTransId="{8E3EFA95-4479-4FC4-AED2-CA6A22AC2ACB}" sibTransId="{AEB5D9D7-F53C-4CC3-A560-B401145241D2}"/>
    <dgm:cxn modelId="{4E609FB9-0955-47DA-AFB7-2F0E501EE9CC}" srcId="{E265A07B-FAD3-4849-80F3-DF02C62842C0}" destId="{68462C72-102F-4529-A4D1-504B2992E0A5}" srcOrd="2" destOrd="0" parTransId="{A5564453-30BD-4873-85FF-04CD180ABB49}" sibTransId="{B993BBB9-FCC0-4B40-B33F-1C0B08BCF8C0}"/>
    <dgm:cxn modelId="{6D956406-2F15-46CC-9E63-D0AF6FE93893}" type="presParOf" srcId="{052CDFAB-9F70-4C52-819A-CE4DBEA22242}" destId="{6890185A-37D4-4B98-A629-FD43DE85BC9A}" srcOrd="0" destOrd="0" presId="urn:microsoft.com/office/officeart/2005/8/layout/vList2"/>
    <dgm:cxn modelId="{7B2BE851-27DE-4F37-B845-E37DDE7C419C}" type="presParOf" srcId="{052CDFAB-9F70-4C52-819A-CE4DBEA22242}" destId="{6E011454-54CC-4E47-BCD2-D3CB9DE121D4}" srcOrd="1" destOrd="0" presId="urn:microsoft.com/office/officeart/2005/8/layout/vList2"/>
    <dgm:cxn modelId="{8A56CE28-8451-4513-BF22-90F5ABD9278A}" type="presParOf" srcId="{052CDFAB-9F70-4C52-819A-CE4DBEA22242}" destId="{44685FE9-87A8-4355-91B0-BEC028F4F3C4}" srcOrd="2" destOrd="0" presId="urn:microsoft.com/office/officeart/2005/8/layout/vList2"/>
    <dgm:cxn modelId="{2F8B1871-B3D7-480B-A280-288105896AE6}" type="presParOf" srcId="{052CDFAB-9F70-4C52-819A-CE4DBEA22242}" destId="{697AECD3-B89E-40A7-B5B9-00903A15C2A0}" srcOrd="3" destOrd="0" presId="urn:microsoft.com/office/officeart/2005/8/layout/vList2"/>
    <dgm:cxn modelId="{06DB8104-43D3-4813-AA78-1CB51B5EEDB7}" type="presParOf" srcId="{052CDFAB-9F70-4C52-819A-CE4DBEA22242}" destId="{4417EB28-DB38-45C7-AC27-081BA8332B41}" srcOrd="4" destOrd="0" presId="urn:microsoft.com/office/officeart/2005/8/layout/vList2"/>
    <dgm:cxn modelId="{7977301D-A816-47F7-BB4D-68A169D4483D}" type="presParOf" srcId="{052CDFAB-9F70-4C52-819A-CE4DBEA22242}" destId="{E7F4B74A-4227-4CEB-929E-46B225BF2FF6}" srcOrd="5" destOrd="0" presId="urn:microsoft.com/office/officeart/2005/8/layout/vList2"/>
    <dgm:cxn modelId="{091B71E7-9FD5-4F0C-BE72-BCD17D4CF700}" type="presParOf" srcId="{052CDFAB-9F70-4C52-819A-CE4DBEA22242}" destId="{457986B7-B1F1-4D83-8C0B-4D0EDB5993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26113-2FA1-4603-B2AB-83E8E5BB09E6}" type="doc">
      <dgm:prSet loTypeId="urn:microsoft.com/office/officeart/2005/8/layout/hList1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F48198-1CA0-4C03-875F-E69E0D2425FA}">
      <dgm:prSet/>
      <dgm:spPr/>
      <dgm:t>
        <a:bodyPr/>
        <a:lstStyle/>
        <a:p>
          <a:r>
            <a:rPr lang="es-ES" b="1" i="0" dirty="0">
              <a:solidFill>
                <a:sysClr val="windowText" lastClr="000000"/>
              </a:solidFill>
            </a:rPr>
            <a:t>Empresas </a:t>
          </a:r>
          <a:r>
            <a:rPr lang="es-ES" b="1" i="0" u="sng" dirty="0">
              <a:solidFill>
                <a:sysClr val="windowText" lastClr="000000"/>
              </a:solidFill>
            </a:rPr>
            <a:t>afectas</a:t>
          </a:r>
          <a:r>
            <a:rPr lang="es-ES" b="1" i="0" dirty="0">
              <a:solidFill>
                <a:sysClr val="windowText" lastClr="000000"/>
              </a:solidFill>
            </a:rPr>
            <a:t> a IVA</a:t>
          </a:r>
          <a:endParaRPr lang="en-US" b="1" dirty="0">
            <a:solidFill>
              <a:sysClr val="windowText" lastClr="000000"/>
            </a:solidFill>
          </a:endParaRPr>
        </a:p>
      </dgm:t>
    </dgm:pt>
    <dgm:pt modelId="{9739BC51-BD5D-45DF-AC1E-6B204AD2A6B2}" type="parTrans" cxnId="{A2C26FC1-46CB-46BA-84FC-EEEB5AD432E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C93457B-C502-4ECD-AE96-431BC9717717}" type="sibTrans" cxnId="{A2C26FC1-46CB-46BA-84FC-EEEB5AD432E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6B83665-D848-4875-B350-D98FDE08F10D}">
      <dgm:prSet/>
      <dgm:spPr/>
      <dgm:t>
        <a:bodyPr/>
        <a:lstStyle/>
        <a:p>
          <a:r>
            <a:rPr lang="es-ES" b="0" i="0" dirty="0">
              <a:solidFill>
                <a:sysClr val="windowText" lastClr="000000"/>
              </a:solidFill>
            </a:rPr>
            <a:t>Paga solo el neto al proveedor</a:t>
          </a:r>
          <a:endParaRPr lang="en-US" dirty="0">
            <a:solidFill>
              <a:sysClr val="windowText" lastClr="000000"/>
            </a:solidFill>
          </a:endParaRPr>
        </a:p>
      </dgm:t>
    </dgm:pt>
    <dgm:pt modelId="{242DD111-7D4F-43DB-876B-014E4209044F}" type="parTrans" cxnId="{601BB987-234F-4C44-8443-2CF011A91DD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71A09E4-97D7-4A20-BBF6-4679EE59BE3D}" type="sibTrans" cxnId="{601BB987-234F-4C44-8443-2CF011A91DD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6AAD8A9-10F8-4780-9D2C-0FF0BBD48773}">
      <dgm:prSet/>
      <dgm:spPr/>
      <dgm:t>
        <a:bodyPr/>
        <a:lstStyle/>
        <a:p>
          <a:r>
            <a:rPr lang="es-ES" b="1" i="0" dirty="0">
              <a:solidFill>
                <a:sysClr val="windowText" lastClr="000000"/>
              </a:solidFill>
            </a:rPr>
            <a:t>Empresas </a:t>
          </a:r>
          <a:r>
            <a:rPr lang="es-ES" b="1" i="0" u="sng" dirty="0">
              <a:solidFill>
                <a:sysClr val="windowText" lastClr="000000"/>
              </a:solidFill>
            </a:rPr>
            <a:t>exentas</a:t>
          </a:r>
          <a:r>
            <a:rPr lang="es-ES" b="1" i="0" dirty="0">
              <a:solidFill>
                <a:sysClr val="windowText" lastClr="000000"/>
              </a:solidFill>
            </a:rPr>
            <a:t> de IVA</a:t>
          </a:r>
          <a:endParaRPr lang="en-US" b="1" dirty="0">
            <a:solidFill>
              <a:sysClr val="windowText" lastClr="000000"/>
            </a:solidFill>
          </a:endParaRPr>
        </a:p>
      </dgm:t>
    </dgm:pt>
    <dgm:pt modelId="{2809BBD3-8720-40A7-916F-646AB91CD3EF}" type="parTrans" cxnId="{E8DEBA97-48C1-4042-BEA1-74EA2A3ADE9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A2310D5-13A2-44A8-B14D-498BB1D76946}" type="sibTrans" cxnId="{E8DEBA97-48C1-4042-BEA1-74EA2A3ADE9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2C333F1-3DE5-49BA-9294-3F4E8ED42166}">
      <dgm:prSet/>
      <dgm:spPr/>
      <dgm:t>
        <a:bodyPr/>
        <a:lstStyle/>
        <a:p>
          <a:r>
            <a:rPr lang="es-ES" b="0" i="0" dirty="0">
              <a:solidFill>
                <a:sysClr val="windowText" lastClr="000000"/>
              </a:solidFill>
            </a:rPr>
            <a:t>Paga el total al proveedor</a:t>
          </a:r>
          <a:endParaRPr lang="en-US" dirty="0">
            <a:solidFill>
              <a:sysClr val="windowText" lastClr="000000"/>
            </a:solidFill>
          </a:endParaRPr>
        </a:p>
      </dgm:t>
    </dgm:pt>
    <dgm:pt modelId="{FF6B99F1-BB8F-4228-B7EA-664058FF882E}" type="parTrans" cxnId="{E7BD744D-A94F-4E97-A6D4-397FE4CBE2D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3115273-BAEA-4C8F-9A7C-858B835FD9B5}" type="sibTrans" cxnId="{E7BD744D-A94F-4E97-A6D4-397FE4CBE2D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65AE227-9129-4C5F-946B-56A20E47FC3B}">
      <dgm:prSet/>
      <dgm:spPr/>
      <dgm:t>
        <a:bodyPr/>
        <a:lstStyle/>
        <a:p>
          <a:r>
            <a:rPr lang="es-CL" noProof="0" dirty="0">
              <a:solidFill>
                <a:sysClr val="windowText" lastClr="000000"/>
              </a:solidFill>
            </a:rPr>
            <a:t>Retiene el IVA (cambio de sujeto)</a:t>
          </a:r>
        </a:p>
      </dgm:t>
    </dgm:pt>
    <dgm:pt modelId="{70EC4B53-A587-42FB-AA20-1EBA2C8D9AF2}" type="parTrans" cxnId="{D429C6F4-3B75-4D0B-9C07-EAAAA978324A}">
      <dgm:prSet/>
      <dgm:spPr/>
      <dgm:t>
        <a:bodyPr/>
        <a:lstStyle/>
        <a:p>
          <a:endParaRPr lang="es-CL"/>
        </a:p>
      </dgm:t>
    </dgm:pt>
    <dgm:pt modelId="{2685398C-1ABF-477E-A624-80A712C9427E}" type="sibTrans" cxnId="{D429C6F4-3B75-4D0B-9C07-EAAAA978324A}">
      <dgm:prSet/>
      <dgm:spPr/>
      <dgm:t>
        <a:bodyPr/>
        <a:lstStyle/>
        <a:p>
          <a:endParaRPr lang="es-CL"/>
        </a:p>
      </dgm:t>
    </dgm:pt>
    <dgm:pt modelId="{F5F8B053-925C-42E3-8156-55CBD3A5DA02}">
      <dgm:prSet/>
      <dgm:spPr/>
      <dgm:t>
        <a:bodyPr/>
        <a:lstStyle/>
        <a:p>
          <a:r>
            <a:rPr lang="es-CL" noProof="0" dirty="0">
              <a:solidFill>
                <a:sysClr val="windowText" lastClr="000000"/>
              </a:solidFill>
            </a:rPr>
            <a:t>Enviar petición administrativa para emitir factura de compra</a:t>
          </a:r>
        </a:p>
      </dgm:t>
    </dgm:pt>
    <dgm:pt modelId="{0889E343-4FA0-423A-AE01-D7DEE7376C9A}" type="parTrans" cxnId="{2E9A295F-B92B-42B7-9625-04A037096EDA}">
      <dgm:prSet/>
      <dgm:spPr/>
      <dgm:t>
        <a:bodyPr/>
        <a:lstStyle/>
        <a:p>
          <a:endParaRPr lang="es-CL"/>
        </a:p>
      </dgm:t>
    </dgm:pt>
    <dgm:pt modelId="{C7F2E12B-16A6-4730-BDFA-0696AA2F07E1}" type="sibTrans" cxnId="{2E9A295F-B92B-42B7-9625-04A037096EDA}">
      <dgm:prSet/>
      <dgm:spPr/>
      <dgm:t>
        <a:bodyPr/>
        <a:lstStyle/>
        <a:p>
          <a:endParaRPr lang="es-CL"/>
        </a:p>
      </dgm:t>
    </dgm:pt>
    <dgm:pt modelId="{F9E92F9C-B3F4-4CF6-B685-A88A2C534327}">
      <dgm:prSet/>
      <dgm:spPr/>
      <dgm:t>
        <a:bodyPr/>
        <a:lstStyle/>
        <a:p>
          <a:r>
            <a:rPr lang="es-ES" noProof="0" dirty="0">
              <a:solidFill>
                <a:sysClr val="windowText" lastClr="000000"/>
              </a:solidFill>
            </a:rPr>
            <a:t>Hacer facturas de compra</a:t>
          </a:r>
          <a:endParaRPr lang="es-CL" noProof="0" dirty="0">
            <a:solidFill>
              <a:sysClr val="windowText" lastClr="000000"/>
            </a:solidFill>
          </a:endParaRPr>
        </a:p>
      </dgm:t>
    </dgm:pt>
    <dgm:pt modelId="{0B5EFDE7-7A7B-429E-BD98-E388357DBEC0}" type="parTrans" cxnId="{0612FBA6-D118-4130-B1AB-17A2F47D03B4}">
      <dgm:prSet/>
      <dgm:spPr/>
      <dgm:t>
        <a:bodyPr/>
        <a:lstStyle/>
        <a:p>
          <a:endParaRPr lang="es-CL"/>
        </a:p>
      </dgm:t>
    </dgm:pt>
    <dgm:pt modelId="{536F8667-1158-417C-8B3F-99F926FECBD2}" type="sibTrans" cxnId="{0612FBA6-D118-4130-B1AB-17A2F47D03B4}">
      <dgm:prSet/>
      <dgm:spPr/>
      <dgm:t>
        <a:bodyPr/>
        <a:lstStyle/>
        <a:p>
          <a:endParaRPr lang="es-CL"/>
        </a:p>
      </dgm:t>
    </dgm:pt>
    <dgm:pt modelId="{31840969-9F50-4904-872D-0DF7C6277B58}">
      <dgm:prSet/>
      <dgm:spPr/>
      <dgm:t>
        <a:bodyPr/>
        <a:lstStyle/>
        <a:p>
          <a:r>
            <a:rPr lang="es-ES" noProof="0" dirty="0">
              <a:solidFill>
                <a:sysClr val="windowText" lastClr="000000"/>
              </a:solidFill>
            </a:rPr>
            <a:t>Pagar el IVA en el F29</a:t>
          </a:r>
          <a:endParaRPr lang="es-CL" noProof="0" dirty="0">
            <a:solidFill>
              <a:sysClr val="windowText" lastClr="000000"/>
            </a:solidFill>
          </a:endParaRPr>
        </a:p>
      </dgm:t>
    </dgm:pt>
    <dgm:pt modelId="{91CAF6D8-DC6C-4737-A16D-0E414DAB036A}" type="parTrans" cxnId="{EFC9C1DD-0B49-4AE8-9B75-D776CA5BAE36}">
      <dgm:prSet/>
      <dgm:spPr/>
      <dgm:t>
        <a:bodyPr/>
        <a:lstStyle/>
        <a:p>
          <a:endParaRPr lang="es-CL"/>
        </a:p>
      </dgm:t>
    </dgm:pt>
    <dgm:pt modelId="{236F975E-6782-4844-BCFD-0B2234FA1CDD}" type="sibTrans" cxnId="{EFC9C1DD-0B49-4AE8-9B75-D776CA5BAE36}">
      <dgm:prSet/>
      <dgm:spPr/>
      <dgm:t>
        <a:bodyPr/>
        <a:lstStyle/>
        <a:p>
          <a:endParaRPr lang="es-CL"/>
        </a:p>
      </dgm:t>
    </dgm:pt>
    <dgm:pt modelId="{03842818-ED38-429C-8B40-85183934F67D}">
      <dgm:prSet/>
      <dgm:spPr/>
      <dgm:t>
        <a:bodyPr/>
        <a:lstStyle/>
        <a:p>
          <a:r>
            <a:rPr lang="es-ES" noProof="0" dirty="0">
              <a:solidFill>
                <a:sysClr val="windowText" lastClr="000000"/>
              </a:solidFill>
            </a:rPr>
            <a:t>El IVA pagado es crédito</a:t>
          </a:r>
          <a:endParaRPr lang="es-CL" noProof="0" dirty="0">
            <a:solidFill>
              <a:sysClr val="windowText" lastClr="000000"/>
            </a:solidFill>
          </a:endParaRPr>
        </a:p>
      </dgm:t>
    </dgm:pt>
    <dgm:pt modelId="{B299DF79-EFA2-4E78-B258-1E5AB216111A}" type="parTrans" cxnId="{76869DE7-CE66-418E-A27C-C1C33885A20D}">
      <dgm:prSet/>
      <dgm:spPr/>
      <dgm:t>
        <a:bodyPr/>
        <a:lstStyle/>
        <a:p>
          <a:endParaRPr lang="es-CL"/>
        </a:p>
      </dgm:t>
    </dgm:pt>
    <dgm:pt modelId="{BBAB36D8-F217-4B87-A6AC-484C870299CC}" type="sibTrans" cxnId="{76869DE7-CE66-418E-A27C-C1C33885A20D}">
      <dgm:prSet/>
      <dgm:spPr/>
      <dgm:t>
        <a:bodyPr/>
        <a:lstStyle/>
        <a:p>
          <a:endParaRPr lang="es-CL"/>
        </a:p>
      </dgm:t>
    </dgm:pt>
    <dgm:pt modelId="{CFF119DF-A7D9-444A-ACA3-B2E606AF360D}">
      <dgm:prSet/>
      <dgm:spPr/>
      <dgm:t>
        <a:bodyPr/>
        <a:lstStyle/>
        <a:p>
          <a:r>
            <a:rPr lang="es-CL" noProof="0" dirty="0">
              <a:solidFill>
                <a:sysClr val="windowText" lastClr="000000"/>
              </a:solidFill>
            </a:rPr>
            <a:t>No retiene el IVA</a:t>
          </a:r>
        </a:p>
      </dgm:t>
    </dgm:pt>
    <dgm:pt modelId="{8BC3D5AB-F988-4800-9BB1-0C7403637515}" type="parTrans" cxnId="{95CDA95B-8842-40C2-84DA-4A386950BA22}">
      <dgm:prSet/>
      <dgm:spPr/>
      <dgm:t>
        <a:bodyPr/>
        <a:lstStyle/>
        <a:p>
          <a:endParaRPr lang="es-CL"/>
        </a:p>
      </dgm:t>
    </dgm:pt>
    <dgm:pt modelId="{B3D6BD3F-4944-41F9-9A95-9224B158F7C1}" type="sibTrans" cxnId="{95CDA95B-8842-40C2-84DA-4A386950BA22}">
      <dgm:prSet/>
      <dgm:spPr/>
      <dgm:t>
        <a:bodyPr/>
        <a:lstStyle/>
        <a:p>
          <a:endParaRPr lang="es-CL"/>
        </a:p>
      </dgm:t>
    </dgm:pt>
    <dgm:pt modelId="{287FBC75-8EB2-465A-B88B-6CB4E07593E6}">
      <dgm:prSet/>
      <dgm:spPr/>
      <dgm:t>
        <a:bodyPr/>
        <a:lstStyle/>
        <a:p>
          <a:r>
            <a:rPr lang="es-CL" noProof="0" dirty="0">
              <a:solidFill>
                <a:sysClr val="windowText" lastClr="000000"/>
              </a:solidFill>
            </a:rPr>
            <a:t>Agrega el gasto completo a la contabilidad</a:t>
          </a:r>
        </a:p>
      </dgm:t>
    </dgm:pt>
    <dgm:pt modelId="{87208425-B767-4C34-958A-203EAB408046}" type="parTrans" cxnId="{3311CE59-22F4-45B2-AD94-90369C6E604C}">
      <dgm:prSet/>
      <dgm:spPr/>
      <dgm:t>
        <a:bodyPr/>
        <a:lstStyle/>
        <a:p>
          <a:endParaRPr lang="es-CL"/>
        </a:p>
      </dgm:t>
    </dgm:pt>
    <dgm:pt modelId="{92FEEC53-F9C4-4E5F-926A-E48519D5F8E6}" type="sibTrans" cxnId="{3311CE59-22F4-45B2-AD94-90369C6E604C}">
      <dgm:prSet/>
      <dgm:spPr/>
      <dgm:t>
        <a:bodyPr/>
        <a:lstStyle/>
        <a:p>
          <a:endParaRPr lang="es-CL"/>
        </a:p>
      </dgm:t>
    </dgm:pt>
    <dgm:pt modelId="{0CCC7271-FE55-44BE-8635-2EBFF86BD8DD}">
      <dgm:prSet/>
      <dgm:spPr/>
      <dgm:t>
        <a:bodyPr/>
        <a:lstStyle/>
        <a:p>
          <a:r>
            <a:rPr lang="es-ES" noProof="0" dirty="0">
              <a:solidFill>
                <a:sysClr val="windowText" lastClr="000000"/>
              </a:solidFill>
            </a:rPr>
            <a:t>El IVA es gasto (no se recupera)</a:t>
          </a:r>
          <a:endParaRPr lang="es-CL" noProof="0" dirty="0">
            <a:solidFill>
              <a:sysClr val="windowText" lastClr="000000"/>
            </a:solidFill>
          </a:endParaRPr>
        </a:p>
      </dgm:t>
    </dgm:pt>
    <dgm:pt modelId="{5E8E5842-85F0-488B-8CBA-4F5E261C0761}" type="parTrans" cxnId="{73077B9C-496A-4138-8B7D-B9B80D12E1A6}">
      <dgm:prSet/>
      <dgm:spPr/>
      <dgm:t>
        <a:bodyPr/>
        <a:lstStyle/>
        <a:p>
          <a:endParaRPr lang="es-CL"/>
        </a:p>
      </dgm:t>
    </dgm:pt>
    <dgm:pt modelId="{C1868806-3B2E-410E-9D7B-01DCB5EB51C2}" type="sibTrans" cxnId="{73077B9C-496A-4138-8B7D-B9B80D12E1A6}">
      <dgm:prSet/>
      <dgm:spPr/>
      <dgm:t>
        <a:bodyPr/>
        <a:lstStyle/>
        <a:p>
          <a:endParaRPr lang="es-CL"/>
        </a:p>
      </dgm:t>
    </dgm:pt>
    <dgm:pt modelId="{52CA813D-E561-4DD6-AF87-77B153498F45}" type="pres">
      <dgm:prSet presAssocID="{96C26113-2FA1-4603-B2AB-83E8E5BB09E6}" presName="Name0" presStyleCnt="0">
        <dgm:presLayoutVars>
          <dgm:dir/>
          <dgm:animLvl val="lvl"/>
          <dgm:resizeHandles val="exact"/>
        </dgm:presLayoutVars>
      </dgm:prSet>
      <dgm:spPr/>
    </dgm:pt>
    <dgm:pt modelId="{8D722948-C40E-46F9-A612-8EA005F9546D}" type="pres">
      <dgm:prSet presAssocID="{E6F48198-1CA0-4C03-875F-E69E0D2425FA}" presName="composite" presStyleCnt="0"/>
      <dgm:spPr/>
    </dgm:pt>
    <dgm:pt modelId="{8324DFD2-773F-4D61-859C-72242F78C8C4}" type="pres">
      <dgm:prSet presAssocID="{E6F48198-1CA0-4C03-875F-E69E0D2425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229055A-B84F-4E81-B5E3-064076502210}" type="pres">
      <dgm:prSet presAssocID="{E6F48198-1CA0-4C03-875F-E69E0D2425FA}" presName="desTx" presStyleLbl="alignAccFollowNode1" presStyleIdx="0" presStyleCnt="2">
        <dgm:presLayoutVars>
          <dgm:bulletEnabled val="1"/>
        </dgm:presLayoutVars>
      </dgm:prSet>
      <dgm:spPr/>
    </dgm:pt>
    <dgm:pt modelId="{FA2B5722-CE25-4FE6-919F-B19E18D70AE2}" type="pres">
      <dgm:prSet presAssocID="{EC93457B-C502-4ECD-AE96-431BC9717717}" presName="space" presStyleCnt="0"/>
      <dgm:spPr/>
    </dgm:pt>
    <dgm:pt modelId="{76952774-9CCA-4A15-9CB8-D8C2E939A78C}" type="pres">
      <dgm:prSet presAssocID="{56AAD8A9-10F8-4780-9D2C-0FF0BBD48773}" presName="composite" presStyleCnt="0"/>
      <dgm:spPr/>
    </dgm:pt>
    <dgm:pt modelId="{1C99B1E2-2AF9-45A6-97C3-3560A0FA5B80}" type="pres">
      <dgm:prSet presAssocID="{56AAD8A9-10F8-4780-9D2C-0FF0BBD4877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B7537E0-A3E4-4925-9CBC-39101A5804E9}" type="pres">
      <dgm:prSet presAssocID="{56AAD8A9-10F8-4780-9D2C-0FF0BBD4877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465C03D-9A19-4945-9C16-08127C14FF24}" type="presOf" srcId="{287FBC75-8EB2-465A-B88B-6CB4E07593E6}" destId="{DB7537E0-A3E4-4925-9CBC-39101A5804E9}" srcOrd="0" destOrd="2" presId="urn:microsoft.com/office/officeart/2005/8/layout/hList1"/>
    <dgm:cxn modelId="{95CDA95B-8842-40C2-84DA-4A386950BA22}" srcId="{56AAD8A9-10F8-4780-9D2C-0FF0BBD48773}" destId="{CFF119DF-A7D9-444A-ACA3-B2E606AF360D}" srcOrd="1" destOrd="0" parTransId="{8BC3D5AB-F988-4800-9BB1-0C7403637515}" sibTransId="{B3D6BD3F-4944-41F9-9A95-9224B158F7C1}"/>
    <dgm:cxn modelId="{FDA4C95E-D943-4807-BCAB-05AAF0783F21}" type="presOf" srcId="{0CCC7271-FE55-44BE-8635-2EBFF86BD8DD}" destId="{DB7537E0-A3E4-4925-9CBC-39101A5804E9}" srcOrd="0" destOrd="3" presId="urn:microsoft.com/office/officeart/2005/8/layout/hList1"/>
    <dgm:cxn modelId="{2E9A295F-B92B-42B7-9625-04A037096EDA}" srcId="{E6F48198-1CA0-4C03-875F-E69E0D2425FA}" destId="{F5F8B053-925C-42E3-8156-55CBD3A5DA02}" srcOrd="2" destOrd="0" parTransId="{0889E343-4FA0-423A-AE01-D7DEE7376C9A}" sibTransId="{C7F2E12B-16A6-4730-BDFA-0696AA2F07E1}"/>
    <dgm:cxn modelId="{01A08D64-D8EB-4D67-A482-6756034A8CD3}" type="presOf" srcId="{03842818-ED38-429C-8B40-85183934F67D}" destId="{9229055A-B84F-4E81-B5E3-064076502210}" srcOrd="0" destOrd="5" presId="urn:microsoft.com/office/officeart/2005/8/layout/hList1"/>
    <dgm:cxn modelId="{834B9E4A-3A13-42A6-999D-D26E52655B76}" type="presOf" srcId="{56AAD8A9-10F8-4780-9D2C-0FF0BBD48773}" destId="{1C99B1E2-2AF9-45A6-97C3-3560A0FA5B80}" srcOrd="0" destOrd="0" presId="urn:microsoft.com/office/officeart/2005/8/layout/hList1"/>
    <dgm:cxn modelId="{E7BD744D-A94F-4E97-A6D4-397FE4CBE2D7}" srcId="{56AAD8A9-10F8-4780-9D2C-0FF0BBD48773}" destId="{52C333F1-3DE5-49BA-9294-3F4E8ED42166}" srcOrd="0" destOrd="0" parTransId="{FF6B99F1-BB8F-4228-B7EA-664058FF882E}" sibTransId="{F3115273-BAEA-4C8F-9A7C-858B835FD9B5}"/>
    <dgm:cxn modelId="{3311CE59-22F4-45B2-AD94-90369C6E604C}" srcId="{56AAD8A9-10F8-4780-9D2C-0FF0BBD48773}" destId="{287FBC75-8EB2-465A-B88B-6CB4E07593E6}" srcOrd="2" destOrd="0" parTransId="{87208425-B767-4C34-958A-203EAB408046}" sibTransId="{92FEEC53-F9C4-4E5F-926A-E48519D5F8E6}"/>
    <dgm:cxn modelId="{83F89F85-65FC-4CA9-8166-67B5B276E901}" type="presOf" srcId="{52C333F1-3DE5-49BA-9294-3F4E8ED42166}" destId="{DB7537E0-A3E4-4925-9CBC-39101A5804E9}" srcOrd="0" destOrd="0" presId="urn:microsoft.com/office/officeart/2005/8/layout/hList1"/>
    <dgm:cxn modelId="{601BB987-234F-4C44-8443-2CF011A91DDB}" srcId="{E6F48198-1CA0-4C03-875F-E69E0D2425FA}" destId="{F6B83665-D848-4875-B350-D98FDE08F10D}" srcOrd="0" destOrd="0" parTransId="{242DD111-7D4F-43DB-876B-014E4209044F}" sibTransId="{071A09E4-97D7-4A20-BBF6-4679EE59BE3D}"/>
    <dgm:cxn modelId="{D16CFF8E-7F2E-48DB-9385-A302D4F2E290}" type="presOf" srcId="{CFF119DF-A7D9-444A-ACA3-B2E606AF360D}" destId="{DB7537E0-A3E4-4925-9CBC-39101A5804E9}" srcOrd="0" destOrd="1" presId="urn:microsoft.com/office/officeart/2005/8/layout/hList1"/>
    <dgm:cxn modelId="{E8DEBA97-48C1-4042-BEA1-74EA2A3ADE94}" srcId="{96C26113-2FA1-4603-B2AB-83E8E5BB09E6}" destId="{56AAD8A9-10F8-4780-9D2C-0FF0BBD48773}" srcOrd="1" destOrd="0" parTransId="{2809BBD3-8720-40A7-916F-646AB91CD3EF}" sibTransId="{0A2310D5-13A2-44A8-B14D-498BB1D76946}"/>
    <dgm:cxn modelId="{73077B9C-496A-4138-8B7D-B9B80D12E1A6}" srcId="{56AAD8A9-10F8-4780-9D2C-0FF0BBD48773}" destId="{0CCC7271-FE55-44BE-8635-2EBFF86BD8DD}" srcOrd="3" destOrd="0" parTransId="{5E8E5842-85F0-488B-8CBA-4F5E261C0761}" sibTransId="{C1868806-3B2E-410E-9D7B-01DCB5EB51C2}"/>
    <dgm:cxn modelId="{0612FBA6-D118-4130-B1AB-17A2F47D03B4}" srcId="{E6F48198-1CA0-4C03-875F-E69E0D2425FA}" destId="{F9E92F9C-B3F4-4CF6-B685-A88A2C534327}" srcOrd="3" destOrd="0" parTransId="{0B5EFDE7-7A7B-429E-BD98-E388357DBEC0}" sibTransId="{536F8667-1158-417C-8B3F-99F926FECBD2}"/>
    <dgm:cxn modelId="{050BE1A7-367E-469F-AD15-9F795097401E}" type="presOf" srcId="{965AE227-9129-4C5F-946B-56A20E47FC3B}" destId="{9229055A-B84F-4E81-B5E3-064076502210}" srcOrd="0" destOrd="1" presId="urn:microsoft.com/office/officeart/2005/8/layout/hList1"/>
    <dgm:cxn modelId="{F1365AB0-38D6-424A-83BB-86410F12B24A}" type="presOf" srcId="{F5F8B053-925C-42E3-8156-55CBD3A5DA02}" destId="{9229055A-B84F-4E81-B5E3-064076502210}" srcOrd="0" destOrd="2" presId="urn:microsoft.com/office/officeart/2005/8/layout/hList1"/>
    <dgm:cxn modelId="{3851E6B4-CAB2-4E98-9F99-842D58A2FF50}" type="presOf" srcId="{31840969-9F50-4904-872D-0DF7C6277B58}" destId="{9229055A-B84F-4E81-B5E3-064076502210}" srcOrd="0" destOrd="4" presId="urn:microsoft.com/office/officeart/2005/8/layout/hList1"/>
    <dgm:cxn modelId="{4518E2BF-D218-4E27-AF08-58543E85AFA6}" type="presOf" srcId="{F6B83665-D848-4875-B350-D98FDE08F10D}" destId="{9229055A-B84F-4E81-B5E3-064076502210}" srcOrd="0" destOrd="0" presId="urn:microsoft.com/office/officeart/2005/8/layout/hList1"/>
    <dgm:cxn modelId="{C5641BC0-8E66-4915-9699-52C3F8637971}" type="presOf" srcId="{E6F48198-1CA0-4C03-875F-E69E0D2425FA}" destId="{8324DFD2-773F-4D61-859C-72242F78C8C4}" srcOrd="0" destOrd="0" presId="urn:microsoft.com/office/officeart/2005/8/layout/hList1"/>
    <dgm:cxn modelId="{A2C26FC1-46CB-46BA-84FC-EEEB5AD432EA}" srcId="{96C26113-2FA1-4603-B2AB-83E8E5BB09E6}" destId="{E6F48198-1CA0-4C03-875F-E69E0D2425FA}" srcOrd="0" destOrd="0" parTransId="{9739BC51-BD5D-45DF-AC1E-6B204AD2A6B2}" sibTransId="{EC93457B-C502-4ECD-AE96-431BC9717717}"/>
    <dgm:cxn modelId="{BB91C6CA-8D02-48CA-A332-33B0C24B8F7C}" type="presOf" srcId="{F9E92F9C-B3F4-4CF6-B685-A88A2C534327}" destId="{9229055A-B84F-4E81-B5E3-064076502210}" srcOrd="0" destOrd="3" presId="urn:microsoft.com/office/officeart/2005/8/layout/hList1"/>
    <dgm:cxn modelId="{EFC9C1DD-0B49-4AE8-9B75-D776CA5BAE36}" srcId="{E6F48198-1CA0-4C03-875F-E69E0D2425FA}" destId="{31840969-9F50-4904-872D-0DF7C6277B58}" srcOrd="4" destOrd="0" parTransId="{91CAF6D8-DC6C-4737-A16D-0E414DAB036A}" sibTransId="{236F975E-6782-4844-BCFD-0B2234FA1CDD}"/>
    <dgm:cxn modelId="{22B910E3-CDEA-4D86-989D-9664633FA5EF}" type="presOf" srcId="{96C26113-2FA1-4603-B2AB-83E8E5BB09E6}" destId="{52CA813D-E561-4DD6-AF87-77B153498F45}" srcOrd="0" destOrd="0" presId="urn:microsoft.com/office/officeart/2005/8/layout/hList1"/>
    <dgm:cxn modelId="{76869DE7-CE66-418E-A27C-C1C33885A20D}" srcId="{E6F48198-1CA0-4C03-875F-E69E0D2425FA}" destId="{03842818-ED38-429C-8B40-85183934F67D}" srcOrd="5" destOrd="0" parTransId="{B299DF79-EFA2-4E78-B258-1E5AB216111A}" sibTransId="{BBAB36D8-F217-4B87-A6AC-484C870299CC}"/>
    <dgm:cxn modelId="{D429C6F4-3B75-4D0B-9C07-EAAAA978324A}" srcId="{E6F48198-1CA0-4C03-875F-E69E0D2425FA}" destId="{965AE227-9129-4C5F-946B-56A20E47FC3B}" srcOrd="1" destOrd="0" parTransId="{70EC4B53-A587-42FB-AA20-1EBA2C8D9AF2}" sibTransId="{2685398C-1ABF-477E-A624-80A712C9427E}"/>
    <dgm:cxn modelId="{3A83C219-68FA-4E87-92F0-1C723F304EEB}" type="presParOf" srcId="{52CA813D-E561-4DD6-AF87-77B153498F45}" destId="{8D722948-C40E-46F9-A612-8EA005F9546D}" srcOrd="0" destOrd="0" presId="urn:microsoft.com/office/officeart/2005/8/layout/hList1"/>
    <dgm:cxn modelId="{D51A82BB-4EC3-43BE-88F6-25DB2CC736A9}" type="presParOf" srcId="{8D722948-C40E-46F9-A612-8EA005F9546D}" destId="{8324DFD2-773F-4D61-859C-72242F78C8C4}" srcOrd="0" destOrd="0" presId="urn:microsoft.com/office/officeart/2005/8/layout/hList1"/>
    <dgm:cxn modelId="{2D850495-83FA-41E5-AF6A-7D636C62B13E}" type="presParOf" srcId="{8D722948-C40E-46F9-A612-8EA005F9546D}" destId="{9229055A-B84F-4E81-B5E3-064076502210}" srcOrd="1" destOrd="0" presId="urn:microsoft.com/office/officeart/2005/8/layout/hList1"/>
    <dgm:cxn modelId="{E3D52764-2C3A-4FF5-B7F7-10F63FC3260E}" type="presParOf" srcId="{52CA813D-E561-4DD6-AF87-77B153498F45}" destId="{FA2B5722-CE25-4FE6-919F-B19E18D70AE2}" srcOrd="1" destOrd="0" presId="urn:microsoft.com/office/officeart/2005/8/layout/hList1"/>
    <dgm:cxn modelId="{0FCA7070-F99E-4AD1-AF83-9EC8ED4DBAB5}" type="presParOf" srcId="{52CA813D-E561-4DD6-AF87-77B153498F45}" destId="{76952774-9CCA-4A15-9CB8-D8C2E939A78C}" srcOrd="2" destOrd="0" presId="urn:microsoft.com/office/officeart/2005/8/layout/hList1"/>
    <dgm:cxn modelId="{E9EB4DFA-7874-40B8-845E-75AE705DF98D}" type="presParOf" srcId="{76952774-9CCA-4A15-9CB8-D8C2E939A78C}" destId="{1C99B1E2-2AF9-45A6-97C3-3560A0FA5B80}" srcOrd="0" destOrd="0" presId="urn:microsoft.com/office/officeart/2005/8/layout/hList1"/>
    <dgm:cxn modelId="{E5C2098F-DFAC-4C80-B41D-58044488F7D2}" type="presParOf" srcId="{76952774-9CCA-4A15-9CB8-D8C2E939A78C}" destId="{DB7537E0-A3E4-4925-9CBC-39101A5804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5A07B-FAD3-4849-80F3-DF02C62842C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</dgm:pt>
    <dgm:pt modelId="{C3A33B8F-D59D-44CC-B031-B3D20F341C5A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Incluye el IVA, PPM, Retención de 2da Categoría, entre otros.</a:t>
          </a:r>
          <a:endParaRPr lang="es-CL">
            <a:solidFill>
              <a:schemeClr val="tx1"/>
            </a:solidFill>
          </a:endParaRPr>
        </a:p>
      </dgm:t>
    </dgm:pt>
    <dgm:pt modelId="{8E3EFA95-4479-4FC4-AED2-CA6A22AC2ACB}" type="parTrans" cxnId="{E35ED89B-7E15-450F-AE68-B841B81ABD51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AEB5D9D7-F53C-4CC3-A560-B401145241D2}" type="sibTrans" cxnId="{E35ED89B-7E15-450F-AE68-B841B81ABD5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68462C72-102F-4529-A4D1-504B2992E0A5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Plazo hasta el 12 o 20 del mes siguiente</a:t>
          </a:r>
          <a:endParaRPr lang="es-CL">
            <a:solidFill>
              <a:schemeClr val="tx1"/>
            </a:solidFill>
          </a:endParaRPr>
        </a:p>
      </dgm:t>
    </dgm:pt>
    <dgm:pt modelId="{A5564453-30BD-4873-85FF-04CD180ABB49}" type="parTrans" cxnId="{4E609FB9-0955-47DA-AFB7-2F0E501EE9CC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B993BBB9-FCC0-4B40-B33F-1C0B08BCF8C0}" type="sibTrans" cxnId="{4E609FB9-0955-47DA-AFB7-2F0E501EE9CC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DE7A586F-DAB8-49BF-96AD-3518ED226BB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Declaración mensual de impuestos</a:t>
          </a:r>
          <a:endParaRPr lang="es-CL" dirty="0">
            <a:solidFill>
              <a:schemeClr val="tx1"/>
            </a:solidFill>
          </a:endParaRPr>
        </a:p>
      </dgm:t>
    </dgm:pt>
    <dgm:pt modelId="{0C83279A-ACB3-4048-8AC1-E985C474418A}" type="sibTrans" cxnId="{2F121F22-CE10-49EE-A45E-8225EF79FB1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7E433E03-CBF9-4CAE-8BC8-1420EAD855A8}" type="parTrans" cxnId="{2F121F22-CE10-49EE-A45E-8225EF79FB11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C6D76DBE-086C-415F-BFEB-AF3E4F5FA576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Se puede declarar y pagar online</a:t>
          </a:r>
          <a:endParaRPr lang="es-CL">
            <a:solidFill>
              <a:schemeClr val="tx1"/>
            </a:solidFill>
          </a:endParaRPr>
        </a:p>
      </dgm:t>
    </dgm:pt>
    <dgm:pt modelId="{67F986DB-73A5-4A7D-A4BC-1DCF58C410DC}" type="parTrans" cxnId="{1B1F117D-DE45-4A8D-90A1-428C6DD17E0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617624F-DAAF-488E-9E0D-BEE494344106}" type="sibTrans" cxnId="{1B1F117D-DE45-4A8D-90A1-428C6DD17E0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CDBD1354-9916-46B0-B671-3D18009484D3}" type="pres">
      <dgm:prSet presAssocID="{E265A07B-FAD3-4849-80F3-DF02C62842C0}" presName="linear" presStyleCnt="0">
        <dgm:presLayoutVars>
          <dgm:animLvl val="lvl"/>
          <dgm:resizeHandles val="exact"/>
        </dgm:presLayoutVars>
      </dgm:prSet>
      <dgm:spPr/>
    </dgm:pt>
    <dgm:pt modelId="{E8FFA28D-D4D9-4AD5-AB1A-A46DCF6B78D4}" type="pres">
      <dgm:prSet presAssocID="{DE7A586F-DAB8-49BF-96AD-3518ED226B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E69DF8-F7B1-4D35-8E2D-0611F5D24A57}" type="pres">
      <dgm:prSet presAssocID="{0C83279A-ACB3-4048-8AC1-E985C474418A}" presName="spacer" presStyleCnt="0"/>
      <dgm:spPr/>
    </dgm:pt>
    <dgm:pt modelId="{15FCCE13-806B-4323-BC96-E64615105072}" type="pres">
      <dgm:prSet presAssocID="{C3A33B8F-D59D-44CC-B031-B3D20F341C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1555A8-5526-4805-88FF-C645AEF6EF84}" type="pres">
      <dgm:prSet presAssocID="{AEB5D9D7-F53C-4CC3-A560-B401145241D2}" presName="spacer" presStyleCnt="0"/>
      <dgm:spPr/>
    </dgm:pt>
    <dgm:pt modelId="{CCE6DE98-285E-4B95-893A-8DF19F132B7D}" type="pres">
      <dgm:prSet presAssocID="{68462C72-102F-4529-A4D1-504B2992E0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DB10E6-F4BC-4EAF-A12A-806EDCF29EA9}" type="pres">
      <dgm:prSet presAssocID="{B993BBB9-FCC0-4B40-B33F-1C0B08BCF8C0}" presName="spacer" presStyleCnt="0"/>
      <dgm:spPr/>
    </dgm:pt>
    <dgm:pt modelId="{10DB8239-4CF8-49EA-B1B4-DF5B1C2E4D2B}" type="pres">
      <dgm:prSet presAssocID="{C6D76DBE-086C-415F-BFEB-AF3E4F5FA5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F121F22-CE10-49EE-A45E-8225EF79FB11}" srcId="{E265A07B-FAD3-4849-80F3-DF02C62842C0}" destId="{DE7A586F-DAB8-49BF-96AD-3518ED226BBD}" srcOrd="0" destOrd="0" parTransId="{7E433E03-CBF9-4CAE-8BC8-1420EAD855A8}" sibTransId="{0C83279A-ACB3-4048-8AC1-E985C474418A}"/>
    <dgm:cxn modelId="{70546F53-2A8A-4E97-8A3F-A85CBCF291EF}" type="presOf" srcId="{DE7A586F-DAB8-49BF-96AD-3518ED226BBD}" destId="{E8FFA28D-D4D9-4AD5-AB1A-A46DCF6B78D4}" srcOrd="0" destOrd="0" presId="urn:microsoft.com/office/officeart/2005/8/layout/vList2"/>
    <dgm:cxn modelId="{1B1F117D-DE45-4A8D-90A1-428C6DD17E00}" srcId="{E265A07B-FAD3-4849-80F3-DF02C62842C0}" destId="{C6D76DBE-086C-415F-BFEB-AF3E4F5FA576}" srcOrd="3" destOrd="0" parTransId="{67F986DB-73A5-4A7D-A4BC-1DCF58C410DC}" sibTransId="{B617624F-DAAF-488E-9E0D-BEE494344106}"/>
    <dgm:cxn modelId="{B8C9648C-12CB-434C-B59B-4BAAAE693DD0}" type="presOf" srcId="{68462C72-102F-4529-A4D1-504B2992E0A5}" destId="{CCE6DE98-285E-4B95-893A-8DF19F132B7D}" srcOrd="0" destOrd="0" presId="urn:microsoft.com/office/officeart/2005/8/layout/vList2"/>
    <dgm:cxn modelId="{E35ED89B-7E15-450F-AE68-B841B81ABD51}" srcId="{E265A07B-FAD3-4849-80F3-DF02C62842C0}" destId="{C3A33B8F-D59D-44CC-B031-B3D20F341C5A}" srcOrd="1" destOrd="0" parTransId="{8E3EFA95-4479-4FC4-AED2-CA6A22AC2ACB}" sibTransId="{AEB5D9D7-F53C-4CC3-A560-B401145241D2}"/>
    <dgm:cxn modelId="{3272CBA9-B2C2-4954-AFB0-77218A601C08}" type="presOf" srcId="{C6D76DBE-086C-415F-BFEB-AF3E4F5FA576}" destId="{10DB8239-4CF8-49EA-B1B4-DF5B1C2E4D2B}" srcOrd="0" destOrd="0" presId="urn:microsoft.com/office/officeart/2005/8/layout/vList2"/>
    <dgm:cxn modelId="{4E609FB9-0955-47DA-AFB7-2F0E501EE9CC}" srcId="{E265A07B-FAD3-4849-80F3-DF02C62842C0}" destId="{68462C72-102F-4529-A4D1-504B2992E0A5}" srcOrd="2" destOrd="0" parTransId="{A5564453-30BD-4873-85FF-04CD180ABB49}" sibTransId="{B993BBB9-FCC0-4B40-B33F-1C0B08BCF8C0}"/>
    <dgm:cxn modelId="{9DABCBCB-F7CD-4B30-ABBC-25E221275731}" type="presOf" srcId="{C3A33B8F-D59D-44CC-B031-B3D20F341C5A}" destId="{15FCCE13-806B-4323-BC96-E64615105072}" srcOrd="0" destOrd="0" presId="urn:microsoft.com/office/officeart/2005/8/layout/vList2"/>
    <dgm:cxn modelId="{E6EEFCF7-43A0-42AE-B6CD-3A34FF0EC9DA}" type="presOf" srcId="{E265A07B-FAD3-4849-80F3-DF02C62842C0}" destId="{CDBD1354-9916-46B0-B671-3D18009484D3}" srcOrd="0" destOrd="0" presId="urn:microsoft.com/office/officeart/2005/8/layout/vList2"/>
    <dgm:cxn modelId="{3EC65668-49BE-4787-B29F-162C98212B6C}" type="presParOf" srcId="{CDBD1354-9916-46B0-B671-3D18009484D3}" destId="{E8FFA28D-D4D9-4AD5-AB1A-A46DCF6B78D4}" srcOrd="0" destOrd="0" presId="urn:microsoft.com/office/officeart/2005/8/layout/vList2"/>
    <dgm:cxn modelId="{171EBB91-AE77-4750-B65B-A35DBCC30D18}" type="presParOf" srcId="{CDBD1354-9916-46B0-B671-3D18009484D3}" destId="{B8E69DF8-F7B1-4D35-8E2D-0611F5D24A57}" srcOrd="1" destOrd="0" presId="urn:microsoft.com/office/officeart/2005/8/layout/vList2"/>
    <dgm:cxn modelId="{D8F54D2B-F9E9-4F00-B4A1-0BB2F0665C5F}" type="presParOf" srcId="{CDBD1354-9916-46B0-B671-3D18009484D3}" destId="{15FCCE13-806B-4323-BC96-E64615105072}" srcOrd="2" destOrd="0" presId="urn:microsoft.com/office/officeart/2005/8/layout/vList2"/>
    <dgm:cxn modelId="{E24A727B-C957-4587-BED9-A29F113C47B6}" type="presParOf" srcId="{CDBD1354-9916-46B0-B671-3D18009484D3}" destId="{421555A8-5526-4805-88FF-C645AEF6EF84}" srcOrd="3" destOrd="0" presId="urn:microsoft.com/office/officeart/2005/8/layout/vList2"/>
    <dgm:cxn modelId="{CFADCF8C-1E74-410F-8B29-B3E500E63031}" type="presParOf" srcId="{CDBD1354-9916-46B0-B671-3D18009484D3}" destId="{CCE6DE98-285E-4B95-893A-8DF19F132B7D}" srcOrd="4" destOrd="0" presId="urn:microsoft.com/office/officeart/2005/8/layout/vList2"/>
    <dgm:cxn modelId="{099E95B1-2745-42E8-9E13-4780734DAAB7}" type="presParOf" srcId="{CDBD1354-9916-46B0-B671-3D18009484D3}" destId="{86DB10E6-F4BC-4EAF-A12A-806EDCF29EA9}" srcOrd="5" destOrd="0" presId="urn:microsoft.com/office/officeart/2005/8/layout/vList2"/>
    <dgm:cxn modelId="{E9347F50-F451-4186-BABD-182A803EC31F}" type="presParOf" srcId="{CDBD1354-9916-46B0-B671-3D18009484D3}" destId="{10DB8239-4CF8-49EA-B1B4-DF5B1C2E4D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Contratos </a:t>
          </a:r>
          <a:br>
            <a:rPr lang="es-ES" sz="2000" b="1" dirty="0"/>
          </a:b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Remuneraciones</a:t>
          </a:r>
          <a:br>
            <a:rPr lang="es-ES" sz="2000" b="1" dirty="0"/>
          </a:b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Liquidación</a:t>
          </a:r>
          <a:br>
            <a:rPr lang="es-ES" sz="2000" b="1" dirty="0"/>
          </a:b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9FC6E1EE-ED6F-40FE-8809-B6456335785F}">
      <dgm:prSet phldrT="[Texto]" custT="1"/>
      <dgm:spPr/>
      <dgm:t>
        <a:bodyPr/>
        <a:lstStyle/>
        <a:p>
          <a:r>
            <a:rPr lang="es-ES" sz="2000" b="1" dirty="0" err="1"/>
            <a:t>Previred</a:t>
          </a:r>
          <a:endParaRPr lang="es-ES" sz="2000" b="1" dirty="0"/>
        </a:p>
        <a:p>
          <a:r>
            <a:rPr lang="es-ES" sz="2000" b="1" dirty="0"/>
            <a:t>LRE</a:t>
          </a:r>
          <a:endParaRPr lang="es-CL" sz="2000" b="1" dirty="0"/>
        </a:p>
      </dgm:t>
    </dgm:pt>
    <dgm:pt modelId="{9A88F76C-581D-469F-A677-A506A920A608}" type="parTrans" cxnId="{A79C2303-C464-4913-B44B-BECA07230013}">
      <dgm:prSet/>
      <dgm:spPr/>
      <dgm:t>
        <a:bodyPr/>
        <a:lstStyle/>
        <a:p>
          <a:endParaRPr lang="es-CL" sz="3200"/>
        </a:p>
      </dgm:t>
    </dgm:pt>
    <dgm:pt modelId="{B6AF404D-9CE7-48EB-AD22-97E252FEC862}" type="sibTrans" cxnId="{A79C2303-C464-4913-B44B-BECA07230013}">
      <dgm:prSet/>
      <dgm:spPr/>
      <dgm:t>
        <a:bodyPr/>
        <a:lstStyle/>
        <a:p>
          <a:endParaRPr lang="es-CL" sz="3200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Finiquito</a:t>
          </a:r>
          <a:br>
            <a:rPr lang="es-ES" sz="2000" b="1" dirty="0"/>
          </a:b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5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5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5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62025550-619A-4C2E-9136-DF64EECCA174}" type="pres">
      <dgm:prSet presAssocID="{9FC6E1EE-ED6F-40FE-8809-B6456335785F}" presName="parTxOnly" presStyleLbl="node1" presStyleIdx="3" presStyleCnt="5" custScaleX="98156">
        <dgm:presLayoutVars>
          <dgm:chMax val="0"/>
          <dgm:chPref val="0"/>
          <dgm:bulletEnabled val="1"/>
        </dgm:presLayoutVars>
      </dgm:prSet>
      <dgm:spPr/>
    </dgm:pt>
    <dgm:pt modelId="{76FA8D7B-F4D6-4EB4-AABC-520C355BE75C}" type="pres">
      <dgm:prSet presAssocID="{B6AF404D-9CE7-48EB-AD22-97E252FEC862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79C2303-C464-4913-B44B-BECA07230013}" srcId="{08BD4892-F08D-4DC4-B676-8BFF8CB7009B}" destId="{9FC6E1EE-ED6F-40FE-8809-B6456335785F}" srcOrd="3" destOrd="0" parTransId="{9A88F76C-581D-469F-A677-A506A920A608}" sibTransId="{B6AF404D-9CE7-48EB-AD22-97E252FEC862}"/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4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3E6FDDD2-326D-4876-88DA-4E469CA60215}" type="presOf" srcId="{9FC6E1EE-ED6F-40FE-8809-B6456335785F}" destId="{62025550-619A-4C2E-9136-DF64EECCA174}" srcOrd="0" destOrd="0" presId="urn:microsoft.com/office/officeart/2005/8/layout/chevron1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00ED4A0F-E26D-48D3-A68B-F470D31180EB}" type="presParOf" srcId="{A1A2DF13-36E5-4399-86CC-5B68B74C45DD}" destId="{62025550-619A-4C2E-9136-DF64EECCA174}" srcOrd="6" destOrd="0" presId="urn:microsoft.com/office/officeart/2005/8/layout/chevron1"/>
    <dgm:cxn modelId="{0691ED9D-AE48-4505-9515-364ACE7F5379}" type="presParOf" srcId="{A1A2DF13-36E5-4399-86CC-5B68B74C45DD}" destId="{76FA8D7B-F4D6-4EB4-AABC-520C355BE75C}" srcOrd="7" destOrd="0" presId="urn:microsoft.com/office/officeart/2005/8/layout/chevron1"/>
    <dgm:cxn modelId="{D453486E-A8AE-4DA9-896F-F3ED3EAC8FFB}" type="presParOf" srcId="{A1A2DF13-36E5-4399-86CC-5B68B74C45DD}" destId="{986A3EA9-BB90-4520-8824-A25A1659EDE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Libro Diario</a:t>
          </a: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Libro Mayor</a:t>
          </a: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Balance</a:t>
          </a: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F22 Pro Pyme</a:t>
          </a: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4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4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4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3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D453486E-A8AE-4DA9-896F-F3ED3EAC8FFB}" type="presParOf" srcId="{A1A2DF13-36E5-4399-86CC-5B68B74C45DD}" destId="{986A3EA9-BB90-4520-8824-A25A1659EDE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0185A-37D4-4B98-A629-FD43DE85BC9A}">
      <dsp:nvSpPr>
        <dsp:cNvPr id="0" name=""/>
        <dsp:cNvSpPr/>
      </dsp:nvSpPr>
      <dsp:spPr>
        <a:xfrm>
          <a:off x="0" y="274703"/>
          <a:ext cx="6391275" cy="111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Registro de todas las compras y ventas</a:t>
          </a:r>
          <a:endParaRPr lang="es-CL" sz="2800" kern="1200">
            <a:solidFill>
              <a:schemeClr val="tx1"/>
            </a:solidFill>
          </a:endParaRPr>
        </a:p>
      </dsp:txBody>
      <dsp:txXfrm>
        <a:off x="54373" y="329076"/>
        <a:ext cx="6282529" cy="1005094"/>
      </dsp:txXfrm>
    </dsp:sp>
    <dsp:sp modelId="{44685FE9-87A8-4355-91B0-BEC028F4F3C4}">
      <dsp:nvSpPr>
        <dsp:cNvPr id="0" name=""/>
        <dsp:cNvSpPr/>
      </dsp:nvSpPr>
      <dsp:spPr>
        <a:xfrm>
          <a:off x="0" y="1469183"/>
          <a:ext cx="6391275" cy="1113840"/>
        </a:xfrm>
        <a:prstGeom prst="roundRect">
          <a:avLst/>
        </a:prstGeom>
        <a:solidFill>
          <a:schemeClr val="accent4">
            <a:hueOff val="-355548"/>
            <a:satOff val="-4259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Respaldo de operaciones afectas, exentas y no afectas a IVA</a:t>
          </a:r>
          <a:endParaRPr lang="es-CL" sz="2800" kern="1200">
            <a:solidFill>
              <a:schemeClr val="tx1"/>
            </a:solidFill>
          </a:endParaRPr>
        </a:p>
      </dsp:txBody>
      <dsp:txXfrm>
        <a:off x="54373" y="1523556"/>
        <a:ext cx="6282529" cy="1005094"/>
      </dsp:txXfrm>
    </dsp:sp>
    <dsp:sp modelId="{4417EB28-DB38-45C7-AC27-081BA8332B41}">
      <dsp:nvSpPr>
        <dsp:cNvPr id="0" name=""/>
        <dsp:cNvSpPr/>
      </dsp:nvSpPr>
      <dsp:spPr>
        <a:xfrm>
          <a:off x="0" y="2663663"/>
          <a:ext cx="6391275" cy="1113840"/>
        </a:xfrm>
        <a:prstGeom prst="roundRect">
          <a:avLst/>
        </a:prstGeom>
        <a:solidFill>
          <a:schemeClr val="accent4">
            <a:hueOff val="-711096"/>
            <a:satOff val="-8517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Controla el IVA</a:t>
          </a:r>
          <a:endParaRPr lang="es-CL" sz="2800" kern="1200">
            <a:solidFill>
              <a:schemeClr val="tx1"/>
            </a:solidFill>
          </a:endParaRPr>
        </a:p>
      </dsp:txBody>
      <dsp:txXfrm>
        <a:off x="54373" y="2718036"/>
        <a:ext cx="6282529" cy="1005094"/>
      </dsp:txXfrm>
    </dsp:sp>
    <dsp:sp modelId="{457986B7-B1F1-4D83-8C0B-4D0EDB599354}">
      <dsp:nvSpPr>
        <dsp:cNvPr id="0" name=""/>
        <dsp:cNvSpPr/>
      </dsp:nvSpPr>
      <dsp:spPr>
        <a:xfrm>
          <a:off x="0" y="3858143"/>
          <a:ext cx="6391275" cy="1113840"/>
        </a:xfrm>
        <a:prstGeom prst="roundRect">
          <a:avLst/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Abastecido de DTE’s y otros físicos</a:t>
          </a:r>
          <a:endParaRPr lang="es-CL" sz="2800" kern="1200">
            <a:solidFill>
              <a:schemeClr val="tx1"/>
            </a:solidFill>
          </a:endParaRPr>
        </a:p>
      </dsp:txBody>
      <dsp:txXfrm>
        <a:off x="54373" y="3912516"/>
        <a:ext cx="6282529" cy="1005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4DFD2-773F-4D61-859C-72242F78C8C4}">
      <dsp:nvSpPr>
        <dsp:cNvPr id="0" name=""/>
        <dsp:cNvSpPr/>
      </dsp:nvSpPr>
      <dsp:spPr>
        <a:xfrm>
          <a:off x="51" y="357174"/>
          <a:ext cx="4965507" cy="662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i="0" kern="1200" dirty="0">
              <a:solidFill>
                <a:sysClr val="windowText" lastClr="000000"/>
              </a:solidFill>
            </a:rPr>
            <a:t>Empresas </a:t>
          </a:r>
          <a:r>
            <a:rPr lang="es-ES" sz="2300" b="1" i="0" u="sng" kern="1200" dirty="0">
              <a:solidFill>
                <a:sysClr val="windowText" lastClr="000000"/>
              </a:solidFill>
            </a:rPr>
            <a:t>afectas</a:t>
          </a:r>
          <a:r>
            <a:rPr lang="es-ES" sz="2300" b="1" i="0" kern="1200" dirty="0">
              <a:solidFill>
                <a:sysClr val="windowText" lastClr="000000"/>
              </a:solidFill>
            </a:rPr>
            <a:t> a IVA</a:t>
          </a:r>
          <a:endParaRPr lang="en-US" sz="2300" b="1" kern="1200" dirty="0">
            <a:solidFill>
              <a:sysClr val="windowText" lastClr="000000"/>
            </a:solidFill>
          </a:endParaRPr>
        </a:p>
      </dsp:txBody>
      <dsp:txXfrm>
        <a:off x="51" y="357174"/>
        <a:ext cx="4965507" cy="662400"/>
      </dsp:txXfrm>
    </dsp:sp>
    <dsp:sp modelId="{9229055A-B84F-4E81-B5E3-064076502210}">
      <dsp:nvSpPr>
        <dsp:cNvPr id="0" name=""/>
        <dsp:cNvSpPr/>
      </dsp:nvSpPr>
      <dsp:spPr>
        <a:xfrm>
          <a:off x="51" y="1019574"/>
          <a:ext cx="4965507" cy="31567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b="0" i="0" kern="1200" dirty="0">
              <a:solidFill>
                <a:sysClr val="windowText" lastClr="000000"/>
              </a:solidFill>
            </a:rPr>
            <a:t>Paga solo el neto al proveedor</a:t>
          </a:r>
          <a:endParaRPr lang="en-US" sz="2300" kern="1200" dirty="0">
            <a:solidFill>
              <a:sysClr val="windowText" lastClr="00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noProof="0" dirty="0">
              <a:solidFill>
                <a:sysClr val="windowText" lastClr="000000"/>
              </a:solidFill>
            </a:rPr>
            <a:t>Retiene el IVA (cambio de sujeto)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noProof="0" dirty="0">
              <a:solidFill>
                <a:sysClr val="windowText" lastClr="000000"/>
              </a:solidFill>
            </a:rPr>
            <a:t>Enviar petición administrativa para emitir factura de compra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>
              <a:solidFill>
                <a:sysClr val="windowText" lastClr="000000"/>
              </a:solidFill>
            </a:rPr>
            <a:t>Hacer facturas de compra</a:t>
          </a:r>
          <a:endParaRPr lang="es-CL" sz="2300" kern="1200" noProof="0" dirty="0">
            <a:solidFill>
              <a:sysClr val="windowText" lastClr="00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>
              <a:solidFill>
                <a:sysClr val="windowText" lastClr="000000"/>
              </a:solidFill>
            </a:rPr>
            <a:t>Pagar el IVA en el F29</a:t>
          </a:r>
          <a:endParaRPr lang="es-CL" sz="2300" kern="1200" noProof="0" dirty="0">
            <a:solidFill>
              <a:sysClr val="windowText" lastClr="00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>
              <a:solidFill>
                <a:sysClr val="windowText" lastClr="000000"/>
              </a:solidFill>
            </a:rPr>
            <a:t>El IVA pagado es crédito</a:t>
          </a:r>
          <a:endParaRPr lang="es-CL" sz="2300" kern="1200" noProof="0" dirty="0">
            <a:solidFill>
              <a:sysClr val="windowText" lastClr="000000"/>
            </a:solidFill>
          </a:endParaRPr>
        </a:p>
      </dsp:txBody>
      <dsp:txXfrm>
        <a:off x="51" y="1019574"/>
        <a:ext cx="4965507" cy="3156750"/>
      </dsp:txXfrm>
    </dsp:sp>
    <dsp:sp modelId="{1C99B1E2-2AF9-45A6-97C3-3560A0FA5B80}">
      <dsp:nvSpPr>
        <dsp:cNvPr id="0" name=""/>
        <dsp:cNvSpPr/>
      </dsp:nvSpPr>
      <dsp:spPr>
        <a:xfrm>
          <a:off x="5660730" y="357174"/>
          <a:ext cx="4965507" cy="662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i="0" kern="1200" dirty="0">
              <a:solidFill>
                <a:sysClr val="windowText" lastClr="000000"/>
              </a:solidFill>
            </a:rPr>
            <a:t>Empresas </a:t>
          </a:r>
          <a:r>
            <a:rPr lang="es-ES" sz="2300" b="1" i="0" u="sng" kern="1200" dirty="0">
              <a:solidFill>
                <a:sysClr val="windowText" lastClr="000000"/>
              </a:solidFill>
            </a:rPr>
            <a:t>exentas</a:t>
          </a:r>
          <a:r>
            <a:rPr lang="es-ES" sz="2300" b="1" i="0" kern="1200" dirty="0">
              <a:solidFill>
                <a:sysClr val="windowText" lastClr="000000"/>
              </a:solidFill>
            </a:rPr>
            <a:t> de IVA</a:t>
          </a:r>
          <a:endParaRPr lang="en-US" sz="2300" b="1" kern="1200" dirty="0">
            <a:solidFill>
              <a:sysClr val="windowText" lastClr="000000"/>
            </a:solidFill>
          </a:endParaRPr>
        </a:p>
      </dsp:txBody>
      <dsp:txXfrm>
        <a:off x="5660730" y="357174"/>
        <a:ext cx="4965507" cy="662400"/>
      </dsp:txXfrm>
    </dsp:sp>
    <dsp:sp modelId="{DB7537E0-A3E4-4925-9CBC-39101A5804E9}">
      <dsp:nvSpPr>
        <dsp:cNvPr id="0" name=""/>
        <dsp:cNvSpPr/>
      </dsp:nvSpPr>
      <dsp:spPr>
        <a:xfrm>
          <a:off x="5660730" y="1019574"/>
          <a:ext cx="4965507" cy="31567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b="0" i="0" kern="1200" dirty="0">
              <a:solidFill>
                <a:sysClr val="windowText" lastClr="000000"/>
              </a:solidFill>
            </a:rPr>
            <a:t>Paga el total al proveedor</a:t>
          </a:r>
          <a:endParaRPr lang="en-US" sz="2300" kern="1200" dirty="0">
            <a:solidFill>
              <a:sysClr val="windowText" lastClr="00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noProof="0" dirty="0">
              <a:solidFill>
                <a:sysClr val="windowText" lastClr="000000"/>
              </a:solidFill>
            </a:rPr>
            <a:t>No retiene el IVA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noProof="0" dirty="0">
              <a:solidFill>
                <a:sysClr val="windowText" lastClr="000000"/>
              </a:solidFill>
            </a:rPr>
            <a:t>Agrega el gasto completo a la contabilidad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noProof="0" dirty="0">
              <a:solidFill>
                <a:sysClr val="windowText" lastClr="000000"/>
              </a:solidFill>
            </a:rPr>
            <a:t>El IVA es gasto (no se recupera)</a:t>
          </a:r>
          <a:endParaRPr lang="es-CL" sz="2300" kern="1200" noProof="0" dirty="0">
            <a:solidFill>
              <a:sysClr val="windowText" lastClr="000000"/>
            </a:solidFill>
          </a:endParaRPr>
        </a:p>
      </dsp:txBody>
      <dsp:txXfrm>
        <a:off x="5660730" y="1019574"/>
        <a:ext cx="4965507" cy="3156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FA28D-D4D9-4AD5-AB1A-A46DCF6B78D4}">
      <dsp:nvSpPr>
        <dsp:cNvPr id="0" name=""/>
        <dsp:cNvSpPr/>
      </dsp:nvSpPr>
      <dsp:spPr>
        <a:xfrm>
          <a:off x="0" y="23063"/>
          <a:ext cx="6391275" cy="1233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>
              <a:solidFill>
                <a:schemeClr val="tx1"/>
              </a:solidFill>
            </a:rPr>
            <a:t>Declaración mensual de impuestos</a:t>
          </a:r>
          <a:endParaRPr lang="es-CL" sz="3100" kern="1200" dirty="0">
            <a:solidFill>
              <a:schemeClr val="tx1"/>
            </a:solidFill>
          </a:endParaRPr>
        </a:p>
      </dsp:txBody>
      <dsp:txXfrm>
        <a:off x="60199" y="83262"/>
        <a:ext cx="6270877" cy="1112781"/>
      </dsp:txXfrm>
    </dsp:sp>
    <dsp:sp modelId="{15FCCE13-806B-4323-BC96-E64615105072}">
      <dsp:nvSpPr>
        <dsp:cNvPr id="0" name=""/>
        <dsp:cNvSpPr/>
      </dsp:nvSpPr>
      <dsp:spPr>
        <a:xfrm>
          <a:off x="0" y="1345523"/>
          <a:ext cx="6391275" cy="1233179"/>
        </a:xfrm>
        <a:prstGeom prst="roundRect">
          <a:avLst/>
        </a:prstGeom>
        <a:solidFill>
          <a:schemeClr val="accent4">
            <a:hueOff val="-355548"/>
            <a:satOff val="-4259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>
              <a:solidFill>
                <a:schemeClr val="tx1"/>
              </a:solidFill>
            </a:rPr>
            <a:t>Incluye el IVA, PPM, Retención de 2da Categoría, entre otros.</a:t>
          </a:r>
          <a:endParaRPr lang="es-CL" sz="3100" kern="1200">
            <a:solidFill>
              <a:schemeClr val="tx1"/>
            </a:solidFill>
          </a:endParaRPr>
        </a:p>
      </dsp:txBody>
      <dsp:txXfrm>
        <a:off x="60199" y="1405722"/>
        <a:ext cx="6270877" cy="1112781"/>
      </dsp:txXfrm>
    </dsp:sp>
    <dsp:sp modelId="{CCE6DE98-285E-4B95-893A-8DF19F132B7D}">
      <dsp:nvSpPr>
        <dsp:cNvPr id="0" name=""/>
        <dsp:cNvSpPr/>
      </dsp:nvSpPr>
      <dsp:spPr>
        <a:xfrm>
          <a:off x="0" y="2667983"/>
          <a:ext cx="6391275" cy="1233179"/>
        </a:xfrm>
        <a:prstGeom prst="roundRect">
          <a:avLst/>
        </a:prstGeom>
        <a:solidFill>
          <a:schemeClr val="accent4">
            <a:hueOff val="-711096"/>
            <a:satOff val="-8517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>
              <a:solidFill>
                <a:schemeClr val="tx1"/>
              </a:solidFill>
            </a:rPr>
            <a:t>Plazo hasta el 12 o 20 del mes siguiente</a:t>
          </a:r>
          <a:endParaRPr lang="es-CL" sz="3100" kern="1200">
            <a:solidFill>
              <a:schemeClr val="tx1"/>
            </a:solidFill>
          </a:endParaRPr>
        </a:p>
      </dsp:txBody>
      <dsp:txXfrm>
        <a:off x="60199" y="2728182"/>
        <a:ext cx="6270877" cy="1112781"/>
      </dsp:txXfrm>
    </dsp:sp>
    <dsp:sp modelId="{10DB8239-4CF8-49EA-B1B4-DF5B1C2E4D2B}">
      <dsp:nvSpPr>
        <dsp:cNvPr id="0" name=""/>
        <dsp:cNvSpPr/>
      </dsp:nvSpPr>
      <dsp:spPr>
        <a:xfrm>
          <a:off x="0" y="3990443"/>
          <a:ext cx="6391275" cy="1233179"/>
        </a:xfrm>
        <a:prstGeom prst="roundRect">
          <a:avLst/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>
              <a:solidFill>
                <a:schemeClr val="tx1"/>
              </a:solidFill>
            </a:rPr>
            <a:t>Se puede declarar y pagar online</a:t>
          </a:r>
          <a:endParaRPr lang="es-CL" sz="3100" kern="1200">
            <a:solidFill>
              <a:schemeClr val="tx1"/>
            </a:solidFill>
          </a:endParaRPr>
        </a:p>
      </dsp:txBody>
      <dsp:txXfrm>
        <a:off x="60199" y="4050642"/>
        <a:ext cx="6270877" cy="111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2" y="363119"/>
          <a:ext cx="2254891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Contratos 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463471" y="363119"/>
        <a:ext cx="1327973" cy="926918"/>
      </dsp:txXfrm>
    </dsp:sp>
    <dsp:sp modelId="{53653DA0-376A-48E2-A5A5-5E5FC3872C18}">
      <dsp:nvSpPr>
        <dsp:cNvPr id="0" name=""/>
        <dsp:cNvSpPr/>
      </dsp:nvSpPr>
      <dsp:spPr>
        <a:xfrm>
          <a:off x="2023174" y="363119"/>
          <a:ext cx="3178774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Remuneraciones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2486633" y="363119"/>
        <a:ext cx="2251856" cy="926918"/>
      </dsp:txXfrm>
    </dsp:sp>
    <dsp:sp modelId="{4FE12654-4130-4732-B412-01841F84FE7F}">
      <dsp:nvSpPr>
        <dsp:cNvPr id="0" name=""/>
        <dsp:cNvSpPr/>
      </dsp:nvSpPr>
      <dsp:spPr>
        <a:xfrm>
          <a:off x="4970218" y="363119"/>
          <a:ext cx="249067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Liquidación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5433677" y="363119"/>
        <a:ext cx="1563758" cy="926918"/>
      </dsp:txXfrm>
    </dsp:sp>
    <dsp:sp modelId="{62025550-619A-4C2E-9136-DF64EECCA174}">
      <dsp:nvSpPr>
        <dsp:cNvPr id="0" name=""/>
        <dsp:cNvSpPr/>
      </dsp:nvSpPr>
      <dsp:spPr>
        <a:xfrm>
          <a:off x="7229165" y="363119"/>
          <a:ext cx="2274565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Previred</a:t>
          </a: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LRE</a:t>
          </a:r>
          <a:endParaRPr lang="es-CL" sz="2000" b="1" kern="1200" dirty="0"/>
        </a:p>
      </dsp:txBody>
      <dsp:txXfrm>
        <a:off x="7692624" y="363119"/>
        <a:ext cx="1347647" cy="926918"/>
      </dsp:txXfrm>
    </dsp:sp>
    <dsp:sp modelId="{986A3EA9-BB90-4520-8824-A25A1659EDEA}">
      <dsp:nvSpPr>
        <dsp:cNvPr id="0" name=""/>
        <dsp:cNvSpPr/>
      </dsp:nvSpPr>
      <dsp:spPr>
        <a:xfrm>
          <a:off x="9272001" y="363119"/>
          <a:ext cx="231729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Finiquito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9735460" y="363119"/>
        <a:ext cx="1390378" cy="926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510" y="264090"/>
          <a:ext cx="2736705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Diario</a:t>
          </a:r>
          <a:endParaRPr lang="es-CL" sz="2000" b="1" kern="1200" dirty="0"/>
        </a:p>
      </dsp:txBody>
      <dsp:txXfrm>
        <a:off x="563999" y="264090"/>
        <a:ext cx="1611728" cy="1124977"/>
      </dsp:txXfrm>
    </dsp:sp>
    <dsp:sp modelId="{53653DA0-376A-48E2-A5A5-5E5FC3872C18}">
      <dsp:nvSpPr>
        <dsp:cNvPr id="0" name=""/>
        <dsp:cNvSpPr/>
      </dsp:nvSpPr>
      <dsp:spPr>
        <a:xfrm>
          <a:off x="2456972" y="264090"/>
          <a:ext cx="3857999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Mayor</a:t>
          </a:r>
          <a:endParaRPr lang="es-CL" sz="2000" b="1" kern="1200" dirty="0"/>
        </a:p>
      </dsp:txBody>
      <dsp:txXfrm>
        <a:off x="3019461" y="264090"/>
        <a:ext cx="2733022" cy="1124977"/>
      </dsp:txXfrm>
    </dsp:sp>
    <dsp:sp modelId="{4FE12654-4130-4732-B412-01841F84FE7F}">
      <dsp:nvSpPr>
        <dsp:cNvPr id="0" name=""/>
        <dsp:cNvSpPr/>
      </dsp:nvSpPr>
      <dsp:spPr>
        <a:xfrm>
          <a:off x="6033726" y="264090"/>
          <a:ext cx="3022871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Balance</a:t>
          </a:r>
          <a:endParaRPr lang="es-CL" sz="2000" b="1" kern="1200" dirty="0"/>
        </a:p>
      </dsp:txBody>
      <dsp:txXfrm>
        <a:off x="6596215" y="264090"/>
        <a:ext cx="1897894" cy="1124977"/>
      </dsp:txXfrm>
    </dsp:sp>
    <dsp:sp modelId="{986A3EA9-BB90-4520-8824-A25A1659EDEA}">
      <dsp:nvSpPr>
        <dsp:cNvPr id="0" name=""/>
        <dsp:cNvSpPr/>
      </dsp:nvSpPr>
      <dsp:spPr>
        <a:xfrm>
          <a:off x="8775354" y="264090"/>
          <a:ext cx="2812444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F22 Pro Pyme</a:t>
          </a:r>
          <a:endParaRPr lang="es-CL" sz="2000" b="1" kern="1200" dirty="0"/>
        </a:p>
      </dsp:txBody>
      <dsp:txXfrm>
        <a:off x="9337843" y="264090"/>
        <a:ext cx="1687467" cy="1124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2A9E-4F1C-40E9-8AD2-0A7EAD6E7AEE}" type="datetimeFigureOut">
              <a:rPr lang="es-CL" smtClean="0"/>
              <a:t>30-05-2023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EF42C-BCAF-4244-B825-4520EAA626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837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481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790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267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76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354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959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7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49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7" name="Google Shape;77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6" name="Google Shape;76;p4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7" name="Google Shape;77;p41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78" name="Google Shape;78;p41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4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7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1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3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7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3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curso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hyperlink" Target="https://tupartnercontable.cl/legislacion-laboral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hyperlink" Target="https://tupartnercontable.cl/contabilidad-basica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pro-py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ubox.referralrock.com/l/1FERNANDASI3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hyperlink" Target="http://www.tupartnercontable.cl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fernanda@tupartnercontable.cl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B909DB6E-03C2-44BD-BD9B-EDF6561B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9" y="1044539"/>
            <a:ext cx="5221356" cy="3175782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/>
              <a:t>Día 7: </a:t>
            </a:r>
            <a:r>
              <a:rPr lang="es-CL" sz="4000" b="1" u="sng" dirty="0">
                <a:solidFill>
                  <a:srgbClr val="FFFFFF"/>
                </a:solidFill>
              </a:rPr>
              <a:t>Obligaciones Tributarias para PYMES</a:t>
            </a:r>
            <a:endParaRPr lang="es-CL" sz="4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FAD1D3-293D-4274-A363-15532B9E0700}"/>
              </a:ext>
            </a:extLst>
          </p:cNvPr>
          <p:cNvSpPr txBox="1"/>
          <p:nvPr/>
        </p:nvSpPr>
        <p:spPr>
          <a:xfrm>
            <a:off x="473359" y="5164668"/>
            <a:ext cx="522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Presentada por: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Fernanda Silva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Contadora Auditora – Universidad de Chile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5020D38-49CF-4126-85F4-165FE6633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CE21430-4632-472D-BB90-72F88DC4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9" b="29843"/>
          <a:stretch/>
        </p:blipFill>
        <p:spPr>
          <a:xfrm>
            <a:off x="6801485" y="2147887"/>
            <a:ext cx="4806972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811095-3717-4F00-9A48-9F779040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EBEBEB"/>
                </a:solidFill>
              </a:rPr>
              <a:t>¿Qué es el Formulario 29?</a:t>
            </a:r>
            <a:endParaRPr lang="es-CL" b="1">
              <a:solidFill>
                <a:srgbClr val="EBEBE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9CE85D-A179-41FD-89E0-A79CC268C2CD}"/>
              </a:ext>
            </a:extLst>
          </p:cNvPr>
          <p:cNvGraphicFramePr/>
          <p:nvPr/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79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BBC09-ABD9-4488-ABE4-35CCBADA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762091" cy="706964"/>
          </a:xfrm>
        </p:spPr>
        <p:txBody>
          <a:bodyPr/>
          <a:lstStyle/>
          <a:p>
            <a:r>
              <a:rPr lang="es-ES" b="1" dirty="0"/>
              <a:t>Declaración mensual de impuestos F29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2DB03-6D6A-4105-B0A9-4771300E3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Determinación del PPM</a:t>
            </a:r>
          </a:p>
          <a:p>
            <a:r>
              <a:rPr lang="es-ES" dirty="0"/>
              <a:t>Boletas de honorarios</a:t>
            </a:r>
          </a:p>
          <a:p>
            <a:r>
              <a:rPr lang="es-ES" dirty="0"/>
              <a:t>Impuesto único de segunda categoría</a:t>
            </a:r>
          </a:p>
          <a:p>
            <a:r>
              <a:rPr lang="es-ES" dirty="0"/>
              <a:t>Remanente crédito fiscal</a:t>
            </a:r>
          </a:p>
          <a:p>
            <a:r>
              <a:rPr lang="es-ES" dirty="0"/>
              <a:t>Postergación del IVA</a:t>
            </a:r>
          </a:p>
          <a:p>
            <a:r>
              <a:rPr lang="es-ES" dirty="0"/>
              <a:t>Agregar factura de compra</a:t>
            </a:r>
          </a:p>
        </p:txBody>
      </p:sp>
    </p:spTree>
    <p:extLst>
      <p:ext uri="{BB962C8B-B14F-4D97-AF65-F5344CB8AC3E}">
        <p14:creationId xmlns:p14="http://schemas.microsoft.com/office/powerpoint/2010/main" val="118393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12165"/>
            <a:ext cx="5856587" cy="2283824"/>
          </a:xfrm>
        </p:spPr>
        <p:txBody>
          <a:bodyPr/>
          <a:lstStyle/>
          <a:p>
            <a:pPr algn="ctr"/>
            <a:r>
              <a:rPr lang="es-ES" b="1" dirty="0"/>
              <a:t>Cupón de descuento “</a:t>
            </a:r>
            <a:r>
              <a:rPr lang="es-ES" b="1" u="sng" dirty="0"/>
              <a:t>sueldo</a:t>
            </a:r>
            <a:r>
              <a:rPr lang="es-ES" b="1" dirty="0"/>
              <a:t>”</a:t>
            </a:r>
            <a:br>
              <a:rPr lang="es-ES" b="1" dirty="0"/>
            </a:br>
            <a:r>
              <a:rPr lang="es-ES" b="1" dirty="0"/>
              <a:t>60% de rebaja</a:t>
            </a:r>
            <a:endParaRPr lang="es-CL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14E7387-F1E0-E098-79B7-2E71C3B7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4922" y="3774971"/>
            <a:ext cx="2755461" cy="723437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Sólo HOY en los cursos</a:t>
            </a:r>
            <a:endParaRPr lang="es-CL" sz="1100" b="1" u="sng" dirty="0">
              <a:solidFill>
                <a:schemeClr val="tx1"/>
              </a:solidFill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873224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184466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https://tupartnercontable.cl/cursos/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LEGISLACIÓN LABORAL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40200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LEGISLACIÓN LABORAL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CONTABILIDAD BÁSICA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15776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CONTABILIDAD BÁSICA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3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917238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100000"/>
              <a:buFont typeface="Century Gothic"/>
              <a:buNone/>
            </a:pPr>
            <a:r>
              <a:rPr lang="es-ES" b="1" dirty="0">
                <a:solidFill>
                  <a:srgbClr val="EBEBEB"/>
                </a:solidFill>
              </a:rPr>
              <a:t>Curso OPERACIÓN RENTA PRO PYME</a:t>
            </a:r>
            <a:endParaRPr b="1" dirty="0">
              <a:solidFill>
                <a:srgbClr val="EBEBEB"/>
              </a:solidFill>
            </a:endParaRPr>
          </a:p>
        </p:txBody>
      </p:sp>
      <p:grpSp>
        <p:nvGrpSpPr>
          <p:cNvPr id="843" name="Google Shape;843;p33"/>
          <p:cNvGrpSpPr/>
          <p:nvPr/>
        </p:nvGrpSpPr>
        <p:grpSpPr>
          <a:xfrm>
            <a:off x="116179" y="2386201"/>
            <a:ext cx="12001351" cy="1291697"/>
            <a:chOff x="675" y="76138"/>
            <a:chExt cx="12001351" cy="1291697"/>
          </a:xfrm>
        </p:grpSpPr>
        <p:sp>
          <p:nvSpPr>
            <p:cNvPr id="844" name="Google Shape;844;p33"/>
            <p:cNvSpPr/>
            <p:nvPr/>
          </p:nvSpPr>
          <p:spPr>
            <a:xfrm>
              <a:off x="675" y="76138"/>
              <a:ext cx="3142279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 txBox="1"/>
            <p:nvPr/>
          </p:nvSpPr>
          <p:spPr>
            <a:xfrm>
              <a:off x="646524" y="76138"/>
              <a:ext cx="1850582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Requisitos e Ingresos</a:t>
              </a: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820030" y="76138"/>
              <a:ext cx="318729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 txBox="1"/>
            <p:nvPr/>
          </p:nvSpPr>
          <p:spPr>
            <a:xfrm>
              <a:off x="3455940" y="76138"/>
              <a:ext cx="189559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Egresos y Resultado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5684400" y="76138"/>
              <a:ext cx="347085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 txBox="1"/>
            <p:nvPr/>
          </p:nvSpPr>
          <p:spPr>
            <a:xfrm>
              <a:off x="6330249" y="76138"/>
              <a:ext cx="217915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F22, CPTS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8832331" y="76138"/>
              <a:ext cx="3169695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 txBox="1"/>
            <p:nvPr/>
          </p:nvSpPr>
          <p:spPr>
            <a:xfrm>
              <a:off x="9478180" y="76138"/>
              <a:ext cx="1877998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DDJJ y F22 socio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52" name="Google Shape;852;p33"/>
          <p:cNvGrpSpPr/>
          <p:nvPr/>
        </p:nvGrpSpPr>
        <p:grpSpPr>
          <a:xfrm>
            <a:off x="2060858" y="3736558"/>
            <a:ext cx="8266483" cy="2332170"/>
            <a:chOff x="4191" y="66114"/>
            <a:chExt cx="8266483" cy="2129521"/>
          </a:xfrm>
        </p:grpSpPr>
        <p:sp>
          <p:nvSpPr>
            <p:cNvPr id="853" name="Google Shape;853;p33"/>
            <p:cNvSpPr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 txBox="1"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clases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 txBox="1"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120 minutos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 txBox="1"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Personalizadas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 txBox="1"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Pocos cupos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 txBox="1"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Grabadas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 txBox="1"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Todo el material visto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69" name="Google Shape;869;p33"/>
          <p:cNvSpPr txBox="1"/>
          <p:nvPr/>
        </p:nvSpPr>
        <p:spPr>
          <a:xfrm>
            <a:off x="538655" y="6068728"/>
            <a:ext cx="11114689" cy="9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s-ES" sz="18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detalles del curso OPERACIÓN RENTA PRO PYME</a:t>
            </a:r>
            <a:endParaRPr sz="1800" b="0" i="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164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56" y="1468936"/>
            <a:ext cx="5029774" cy="3920128"/>
          </a:xfrm>
        </p:spPr>
        <p:txBody>
          <a:bodyPr/>
          <a:lstStyle/>
          <a:p>
            <a:pPr algn="ctr"/>
            <a:r>
              <a:rPr lang="es-ES" b="1" dirty="0"/>
              <a:t>Software </a:t>
            </a:r>
            <a:r>
              <a:rPr lang="es-ES" b="1" dirty="0" err="1"/>
              <a:t>Nubox</a:t>
            </a:r>
            <a:endParaRPr lang="es-CL" b="1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975965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287208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Cotiza con mi enlace aquí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39" name="Google Shape;93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47" name="Google Shape;947;p3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8" name="Google Shape;948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ES" sz="3600" b="1"/>
              <a:t>Muchas gracias por tu atención </a:t>
            </a:r>
            <a:endParaRPr/>
          </a:p>
        </p:txBody>
      </p:sp>
      <p:sp>
        <p:nvSpPr>
          <p:cNvPr id="950" name="Google Shape;950;p36"/>
          <p:cNvSpPr txBox="1"/>
          <p:nvPr/>
        </p:nvSpPr>
        <p:spPr>
          <a:xfrm>
            <a:off x="6010809" y="2111101"/>
            <a:ext cx="5211979" cy="45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Fernanda Silva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Contadora Auditora – Universidad de Chile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+56932540586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fernanda@tupartnercontable.cl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@tupartnercontable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</a:t>
            </a:r>
            <a:r>
              <a:rPr lang="es-ES" sz="1800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www.tupartnercontable.cl</a:t>
            </a:r>
            <a:endParaRPr sz="18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1" name="Google Shape;951;p36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22400" t="9948" r="20646" b="10009"/>
          <a:stretch/>
        </p:blipFill>
        <p:spPr>
          <a:xfrm>
            <a:off x="5541073" y="3738186"/>
            <a:ext cx="480098" cy="5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6" descr="Logotipo, Icon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5670" y="4874959"/>
            <a:ext cx="375619" cy="3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6" descr="Forma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68" y="4361825"/>
            <a:ext cx="428962" cy="31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6" descr="Logotipo, Icon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6011" y="5410127"/>
            <a:ext cx="375620" cy="3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6" descr="Logotipo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 l="29759" t="29194" r="28151" b="36416"/>
          <a:stretch/>
        </p:blipFill>
        <p:spPr>
          <a:xfrm>
            <a:off x="5546422" y="5879094"/>
            <a:ext cx="434798" cy="45989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6" name="Google Shape;956;p36" descr="Logotipo&#10;&#10;Descripción generada automá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1592" y="815223"/>
            <a:ext cx="52993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54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BBC09-ABD9-4488-ABE4-35CCBADA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Contenido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2DB03-6D6A-4105-B0A9-4771300E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214694"/>
            <a:ext cx="8761412" cy="4643306"/>
          </a:xfrm>
        </p:spPr>
        <p:txBody>
          <a:bodyPr>
            <a:normAutofit/>
          </a:bodyPr>
          <a:lstStyle/>
          <a:p>
            <a:r>
              <a:rPr lang="es-ES" dirty="0"/>
              <a:t>Registro de compra</a:t>
            </a:r>
          </a:p>
          <a:p>
            <a:r>
              <a:rPr lang="es-ES" dirty="0"/>
              <a:t>Registro de ventas</a:t>
            </a:r>
          </a:p>
          <a:p>
            <a:r>
              <a:rPr lang="es-ES" dirty="0"/>
              <a:t>Pago de IVA</a:t>
            </a:r>
          </a:p>
          <a:p>
            <a:r>
              <a:rPr lang="es-ES" dirty="0"/>
              <a:t>Retención boleta de honorarios</a:t>
            </a:r>
          </a:p>
          <a:p>
            <a:r>
              <a:rPr lang="es-ES" dirty="0"/>
              <a:t>Pago de PPM</a:t>
            </a:r>
          </a:p>
          <a:p>
            <a:r>
              <a:rPr lang="es-ES" dirty="0"/>
              <a:t>Formulario 29</a:t>
            </a:r>
          </a:p>
          <a:p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57A06BE-8ECD-38B9-8B94-D2E8568CC259}"/>
              </a:ext>
            </a:extLst>
          </p:cNvPr>
          <p:cNvSpPr txBox="1">
            <a:spLocks/>
          </p:cNvSpPr>
          <p:nvPr/>
        </p:nvSpPr>
        <p:spPr>
          <a:xfrm>
            <a:off x="6300596" y="2214694"/>
            <a:ext cx="8761412" cy="46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79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811095-3717-4F00-9A48-9F779040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EBEBEB"/>
                </a:solidFill>
              </a:rPr>
              <a:t>¿Qué es el Registro de Compra y Venta?</a:t>
            </a:r>
            <a:endParaRPr lang="es-CL" b="1">
              <a:solidFill>
                <a:srgbClr val="EBEBE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9CE85D-A179-41FD-89E0-A79CC268C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16623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33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95B38-2CF7-494C-BE42-374ABD4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Funcionamiento del IVA</a:t>
            </a:r>
            <a:endParaRPr lang="es-CL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1EB9C9D-6A47-48D9-89E2-C4608A94E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76906"/>
              </p:ext>
            </p:extLst>
          </p:nvPr>
        </p:nvGraphicFramePr>
        <p:xfrm>
          <a:off x="810894" y="1925482"/>
          <a:ext cx="10570211" cy="3337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20018">
                  <a:extLst>
                    <a:ext uri="{9D8B030D-6E8A-4147-A177-3AD203B41FA5}">
                      <a16:colId xmlns:a16="http://schemas.microsoft.com/office/drawing/2014/main" val="1874671008"/>
                    </a:ext>
                  </a:extLst>
                </a:gridCol>
                <a:gridCol w="5350193">
                  <a:extLst>
                    <a:ext uri="{9D8B030D-6E8A-4147-A177-3AD203B41FA5}">
                      <a16:colId xmlns:a16="http://schemas.microsoft.com/office/drawing/2014/main" val="3896522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IVA Crédito Fiscal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IVA Débito Fiscal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6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Generado por las compras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Generado por las ventas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7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Disminuye el valor a pagar del IVA DF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La empresa es retenedora y lo paga en el F29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7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Queda de Remanente para el siguiente mes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Se puedes diferir el pago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+ Facturas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+ Facturas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9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+ Boleta de Venta y Servicios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9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+ Nota de Débito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+ Nota de Débito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1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+ Declaración de Ingreso (DIN)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3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 Nota de 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 Nota de Crédito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60068"/>
                  </a:ext>
                </a:extLst>
              </a:tr>
            </a:tbl>
          </a:graphicData>
        </a:graphic>
      </p:graphicFrame>
      <p:sp>
        <p:nvSpPr>
          <p:cNvPr id="3" name="Rectángulo redondeado 9">
            <a:extLst>
              <a:ext uri="{FF2B5EF4-FFF2-40B4-BE49-F238E27FC236}">
                <a16:creationId xmlns:a16="http://schemas.microsoft.com/office/drawing/2014/main" id="{BBCF921B-6C18-C0F0-1E5A-09D7E74AA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57" y="5497992"/>
            <a:ext cx="2802285" cy="45444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IVA Crédito Fiscal</a:t>
            </a:r>
            <a:endParaRPr lang="es-CL" altLang="es-CL" sz="2400" dirty="0"/>
          </a:p>
        </p:txBody>
      </p:sp>
      <p:sp>
        <p:nvSpPr>
          <p:cNvPr id="4" name="Es igual a 3">
            <a:extLst>
              <a:ext uri="{FF2B5EF4-FFF2-40B4-BE49-F238E27FC236}">
                <a16:creationId xmlns:a16="http://schemas.microsoft.com/office/drawing/2014/main" id="{737C6E15-0E85-C270-3999-68327B25F9EB}"/>
              </a:ext>
            </a:extLst>
          </p:cNvPr>
          <p:cNvSpPr/>
          <p:nvPr/>
        </p:nvSpPr>
        <p:spPr>
          <a:xfrm>
            <a:off x="8037895" y="5462019"/>
            <a:ext cx="609508" cy="526387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8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id="{5F7294A0-E764-90CB-3DE1-A7FCABD4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854" y="5503023"/>
            <a:ext cx="2422755" cy="453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IVA por pagar</a:t>
            </a:r>
            <a:endParaRPr lang="es-CL" altLang="es-CL" sz="2400" dirty="0"/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EF1A4AE7-721D-D892-65C1-CAF731BE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159" y="5497992"/>
            <a:ext cx="2802285" cy="45444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IVA Débito Fiscal</a:t>
            </a:r>
            <a:endParaRPr lang="es-CL" altLang="es-CL" sz="2400" dirty="0"/>
          </a:p>
        </p:txBody>
      </p:sp>
      <p:sp>
        <p:nvSpPr>
          <p:cNvPr id="7" name="Rectángulo redondeado 11">
            <a:extLst>
              <a:ext uri="{FF2B5EF4-FFF2-40B4-BE49-F238E27FC236}">
                <a16:creationId xmlns:a16="http://schemas.microsoft.com/office/drawing/2014/main" id="{7CA4B430-F678-C662-34A2-B7A90ED4E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63" y="5499065"/>
            <a:ext cx="1184445" cy="453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Menor</a:t>
            </a:r>
            <a:endParaRPr lang="es-CL" altLang="es-CL" sz="2400" dirty="0"/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B2CFB09B-6A6A-1351-65F1-763478C2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57" y="6123592"/>
            <a:ext cx="2802285" cy="45444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IVA Crédito Fiscal</a:t>
            </a:r>
            <a:endParaRPr lang="es-CL" altLang="es-CL" sz="2400" dirty="0"/>
          </a:p>
        </p:txBody>
      </p:sp>
      <p:sp>
        <p:nvSpPr>
          <p:cNvPr id="10" name="Es igual a 9">
            <a:extLst>
              <a:ext uri="{FF2B5EF4-FFF2-40B4-BE49-F238E27FC236}">
                <a16:creationId xmlns:a16="http://schemas.microsoft.com/office/drawing/2014/main" id="{298CF83E-BC99-418E-4931-951C3BBF2134}"/>
              </a:ext>
            </a:extLst>
          </p:cNvPr>
          <p:cNvSpPr/>
          <p:nvPr/>
        </p:nvSpPr>
        <p:spPr>
          <a:xfrm>
            <a:off x="8037895" y="6087619"/>
            <a:ext cx="609508" cy="526387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8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ángulo redondeado 11">
            <a:extLst>
              <a:ext uri="{FF2B5EF4-FFF2-40B4-BE49-F238E27FC236}">
                <a16:creationId xmlns:a16="http://schemas.microsoft.com/office/drawing/2014/main" id="{2F4288DD-3BC1-05E0-12FB-776081849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854" y="6128623"/>
            <a:ext cx="2422755" cy="453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Remanente</a:t>
            </a:r>
            <a:endParaRPr lang="es-CL" altLang="es-CL" sz="2400" dirty="0"/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352DBFB8-90F4-67D7-511D-6BAD0A3A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159" y="6123592"/>
            <a:ext cx="2802285" cy="45444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IVA Débito Fiscal</a:t>
            </a:r>
            <a:endParaRPr lang="es-CL" altLang="es-CL" sz="2400" dirty="0"/>
          </a:p>
        </p:txBody>
      </p:sp>
      <p:sp>
        <p:nvSpPr>
          <p:cNvPr id="13" name="Rectángulo redondeado 11">
            <a:extLst>
              <a:ext uri="{FF2B5EF4-FFF2-40B4-BE49-F238E27FC236}">
                <a16:creationId xmlns:a16="http://schemas.microsoft.com/office/drawing/2014/main" id="{578B9A96-53B8-5580-1A69-25B6FEA5B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63" y="6124665"/>
            <a:ext cx="1184445" cy="453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/>
              <a:t>Mayor</a:t>
            </a:r>
            <a:endParaRPr lang="es-CL" altLang="es-CL" sz="2400" dirty="0"/>
          </a:p>
        </p:txBody>
      </p:sp>
    </p:spTree>
    <p:extLst>
      <p:ext uri="{BB962C8B-B14F-4D97-AF65-F5344CB8AC3E}">
        <p14:creationId xmlns:p14="http://schemas.microsoft.com/office/powerpoint/2010/main" val="274977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D8EE5-42A1-435E-B22E-BAC75CBA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Ingresar al RCV</a:t>
            </a:r>
            <a:endParaRPr lang="es-CL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F88E9A-32F6-468C-9530-D526384B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61" y="1781866"/>
            <a:ext cx="10362677" cy="507613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179ED02-DE61-4A16-8351-D51DAEC03E90}"/>
              </a:ext>
            </a:extLst>
          </p:cNvPr>
          <p:cNvSpPr/>
          <p:nvPr/>
        </p:nvSpPr>
        <p:spPr>
          <a:xfrm>
            <a:off x="3395821" y="2557189"/>
            <a:ext cx="2348811" cy="6480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0485833-4E96-40D3-975F-9BB2850CDB42}"/>
              </a:ext>
            </a:extLst>
          </p:cNvPr>
          <p:cNvSpPr/>
          <p:nvPr/>
        </p:nvSpPr>
        <p:spPr>
          <a:xfrm>
            <a:off x="6900873" y="1781866"/>
            <a:ext cx="2080715" cy="446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00EB5EB-E0C2-4F04-A214-B2DFDFC6F158}"/>
              </a:ext>
            </a:extLst>
          </p:cNvPr>
          <p:cNvSpPr/>
          <p:nvPr/>
        </p:nvSpPr>
        <p:spPr>
          <a:xfrm>
            <a:off x="3395821" y="4832289"/>
            <a:ext cx="2480520" cy="398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86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D8EE5-42A1-435E-B22E-BAC75CBA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Ingresar al RCV</a:t>
            </a:r>
            <a:endParaRPr lang="es-CL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3A44FF-0B36-48C9-8519-4A8F20CA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5" y="2011680"/>
            <a:ext cx="10752230" cy="484632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34DFD2E1-A92A-4665-8197-6F6A882F7FC4}"/>
              </a:ext>
            </a:extLst>
          </p:cNvPr>
          <p:cNvSpPr/>
          <p:nvPr/>
        </p:nvSpPr>
        <p:spPr>
          <a:xfrm>
            <a:off x="3200400" y="3268980"/>
            <a:ext cx="3223260" cy="610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95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CC32-39FE-4678-B44A-491F6FB5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F49E6E-41C2-4478-8893-8C6A6C2A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E177A9-8742-4D4D-938B-427C3E2C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6" y="634985"/>
            <a:ext cx="11820525" cy="57054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8A595D-7D6D-6C87-F78D-3A1E660BB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6" t="3265" r="38979" b="91705"/>
          <a:stretch/>
        </p:blipFill>
        <p:spPr>
          <a:xfrm>
            <a:off x="2647465" y="890059"/>
            <a:ext cx="722704" cy="2869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2E790C-FCB9-EE85-ACF0-A9D3A65E4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6" t="3265" r="38979" b="91705"/>
          <a:stretch/>
        </p:blipFill>
        <p:spPr>
          <a:xfrm>
            <a:off x="3897297" y="850531"/>
            <a:ext cx="569652" cy="2869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BCB0F1-1A80-98F1-4EB7-50B1928A0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6" t="3265" r="38979" b="91705"/>
          <a:stretch/>
        </p:blipFill>
        <p:spPr>
          <a:xfrm>
            <a:off x="801071" y="890059"/>
            <a:ext cx="841298" cy="2869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BAD704-0296-E75B-EB1C-CC2983520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6" t="3265" r="38979" b="91705"/>
          <a:stretch/>
        </p:blipFill>
        <p:spPr>
          <a:xfrm>
            <a:off x="1642369" y="3380694"/>
            <a:ext cx="1180730" cy="2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2DB03-6D6A-4105-B0A9-4771300E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99861"/>
            <a:ext cx="8761412" cy="4658139"/>
          </a:xfrm>
        </p:spPr>
        <p:txBody>
          <a:bodyPr>
            <a:normAutofit/>
          </a:bodyPr>
          <a:lstStyle/>
          <a:p>
            <a:r>
              <a:rPr lang="es-CL" dirty="0"/>
              <a:t>Completar el Registro de Compra</a:t>
            </a:r>
          </a:p>
          <a:p>
            <a:pPr lvl="1"/>
            <a:r>
              <a:rPr lang="es-CL" dirty="0"/>
              <a:t>Clasificación de compras</a:t>
            </a:r>
          </a:p>
          <a:p>
            <a:pPr lvl="1"/>
            <a:r>
              <a:rPr lang="es-CL" dirty="0"/>
              <a:t>Acuso de recibo</a:t>
            </a:r>
          </a:p>
          <a:p>
            <a:pPr lvl="1"/>
            <a:r>
              <a:rPr lang="es-CL" dirty="0"/>
              <a:t>Agregar documentos no electrónicos</a:t>
            </a:r>
          </a:p>
          <a:p>
            <a:pPr lvl="1"/>
            <a:r>
              <a:rPr lang="es-CL" dirty="0"/>
              <a:t>Emitir factura de compra electrónica</a:t>
            </a:r>
          </a:p>
          <a:p>
            <a:pPr lvl="1"/>
            <a:r>
              <a:rPr lang="es-CL" dirty="0"/>
              <a:t>Cálculo IVA proporcional</a:t>
            </a:r>
          </a:p>
          <a:p>
            <a:r>
              <a:rPr lang="es-CL" dirty="0"/>
              <a:t>Completar el Registro de Venta</a:t>
            </a:r>
          </a:p>
          <a:p>
            <a:pPr lvl="1"/>
            <a:r>
              <a:rPr lang="es-CL" dirty="0"/>
              <a:t>Verificación boletas de venta y servicio</a:t>
            </a:r>
          </a:p>
          <a:p>
            <a:pPr lvl="1"/>
            <a:r>
              <a:rPr lang="es-CL" dirty="0"/>
              <a:t>Verificación comprobantes de pago electrónicos</a:t>
            </a:r>
          </a:p>
          <a:p>
            <a:pPr lvl="1"/>
            <a:r>
              <a:rPr lang="es-CL" dirty="0"/>
              <a:t>Declaración modelo de emisión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12D450D-9747-BABB-EFB4-BE04E20B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s-ES" b="1" dirty="0"/>
              <a:t>Registro de Compra y Venta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7594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F0D08-F435-4147-8199-91FE86FF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IVA Digital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AC5F97AF-653B-44D2-9D80-B86F8D535D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0772" y="1828800"/>
          <a:ext cx="10626290" cy="453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44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531</Words>
  <Application>Microsoft Office PowerPoint</Application>
  <PresentationFormat>Panorámica</PresentationFormat>
  <Paragraphs>131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Noto Sans Symbols</vt:lpstr>
      <vt:lpstr>Wingdings 3</vt:lpstr>
      <vt:lpstr>Sala de reuniones Ion</vt:lpstr>
      <vt:lpstr>Sala de reuniones Ion</vt:lpstr>
      <vt:lpstr>Sala de reuniones Ion</vt:lpstr>
      <vt:lpstr>Día 7: Obligaciones Tributarias para PYMES</vt:lpstr>
      <vt:lpstr>Contenido</vt:lpstr>
      <vt:lpstr>¿Qué es el Registro de Compra y Venta?</vt:lpstr>
      <vt:lpstr>Funcionamiento del IVA</vt:lpstr>
      <vt:lpstr>Ingresar al RCV</vt:lpstr>
      <vt:lpstr>Ingresar al RCV</vt:lpstr>
      <vt:lpstr>Presentación de PowerPoint</vt:lpstr>
      <vt:lpstr>Registro de Compra y Venta</vt:lpstr>
      <vt:lpstr>IVA Digital</vt:lpstr>
      <vt:lpstr>¿Qué es el Formulario 29?</vt:lpstr>
      <vt:lpstr>Declaración mensual de impuestos F29</vt:lpstr>
      <vt:lpstr>Cupón de descuento “sueldo” 60% de rebaja</vt:lpstr>
      <vt:lpstr>Curso LEGISLACIÓN LABORAL</vt:lpstr>
      <vt:lpstr>Curso CONTABILIDAD BÁSICA</vt:lpstr>
      <vt:lpstr>Curso OPERACIÓN RENTA PRO PYME</vt:lpstr>
      <vt:lpstr>Software Nubox</vt:lpstr>
      <vt:lpstr>Muchas gracias por tu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Obligaciones Tributarias Mensuales Parte 1:  Declaración Mensual de Impuestos</dc:title>
  <dc:creator>Fernanda Elena Silva GonzÃ¡lez</dc:creator>
  <cp:lastModifiedBy>Fernanda Elena Silva GonzÃ¡lez</cp:lastModifiedBy>
  <cp:revision>16</cp:revision>
  <dcterms:created xsi:type="dcterms:W3CDTF">2020-12-10T19:39:23Z</dcterms:created>
  <dcterms:modified xsi:type="dcterms:W3CDTF">2023-05-30T15:58:21Z</dcterms:modified>
</cp:coreProperties>
</file>