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  <p:sldMasterId id="2147483950" r:id="rId2"/>
    <p:sldMasterId id="2147483648" r:id="rId3"/>
  </p:sldMasterIdLst>
  <p:notesMasterIdLst>
    <p:notesMasterId r:id="rId26"/>
  </p:notesMasterIdLst>
  <p:sldIdLst>
    <p:sldId id="479" r:id="rId4"/>
    <p:sldId id="257" r:id="rId5"/>
    <p:sldId id="484" r:id="rId6"/>
    <p:sldId id="485" r:id="rId7"/>
    <p:sldId id="482" r:id="rId8"/>
    <p:sldId id="483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80" r:id="rId20"/>
    <p:sldId id="471" r:id="rId21"/>
    <p:sldId id="469" r:id="rId22"/>
    <p:sldId id="470" r:id="rId23"/>
    <p:sldId id="481" r:id="rId24"/>
    <p:sldId id="4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3067" autoAdjust="0"/>
  </p:normalViewPr>
  <p:slideViewPr>
    <p:cSldViewPr snapToGrid="0">
      <p:cViewPr varScale="1">
        <p:scale>
          <a:sx n="57" d="100"/>
          <a:sy n="57" d="100"/>
        </p:scale>
        <p:origin x="44" y="1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Contratos </a:t>
          </a:r>
          <a:br>
            <a:rPr lang="es-ES" sz="2000" b="1" dirty="0"/>
          </a:b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Remuneraciones</a:t>
          </a:r>
          <a:br>
            <a:rPr lang="es-ES" sz="2000" b="1" dirty="0"/>
          </a:b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Liquidación</a:t>
          </a:r>
          <a:br>
            <a:rPr lang="es-ES" sz="2000" b="1" dirty="0"/>
          </a:b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9FC6E1EE-ED6F-40FE-8809-B6456335785F}">
      <dgm:prSet phldrT="[Texto]" custT="1"/>
      <dgm:spPr/>
      <dgm:t>
        <a:bodyPr/>
        <a:lstStyle/>
        <a:p>
          <a:r>
            <a:rPr lang="es-ES" sz="2000" b="1" dirty="0" err="1"/>
            <a:t>Previred</a:t>
          </a:r>
          <a:endParaRPr lang="es-ES" sz="2000" b="1" dirty="0"/>
        </a:p>
        <a:p>
          <a:r>
            <a:rPr lang="es-ES" sz="2000" b="1" dirty="0"/>
            <a:t>LRE</a:t>
          </a:r>
          <a:endParaRPr lang="es-CL" sz="2000" b="1" dirty="0"/>
        </a:p>
      </dgm:t>
    </dgm:pt>
    <dgm:pt modelId="{9A88F76C-581D-469F-A677-A506A920A608}" type="parTrans" cxnId="{A79C2303-C464-4913-B44B-BECA07230013}">
      <dgm:prSet/>
      <dgm:spPr/>
      <dgm:t>
        <a:bodyPr/>
        <a:lstStyle/>
        <a:p>
          <a:endParaRPr lang="es-CL" sz="3200"/>
        </a:p>
      </dgm:t>
    </dgm:pt>
    <dgm:pt modelId="{B6AF404D-9CE7-48EB-AD22-97E252FEC862}" type="sibTrans" cxnId="{A79C2303-C464-4913-B44B-BECA07230013}">
      <dgm:prSet/>
      <dgm:spPr/>
      <dgm:t>
        <a:bodyPr/>
        <a:lstStyle/>
        <a:p>
          <a:endParaRPr lang="es-CL" sz="3200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Finiquito</a:t>
          </a:r>
          <a:br>
            <a:rPr lang="es-ES" sz="2000" b="1" dirty="0"/>
          </a:b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5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5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5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62025550-619A-4C2E-9136-DF64EECCA174}" type="pres">
      <dgm:prSet presAssocID="{9FC6E1EE-ED6F-40FE-8809-B6456335785F}" presName="parTxOnly" presStyleLbl="node1" presStyleIdx="3" presStyleCnt="5" custScaleX="98156">
        <dgm:presLayoutVars>
          <dgm:chMax val="0"/>
          <dgm:chPref val="0"/>
          <dgm:bulletEnabled val="1"/>
        </dgm:presLayoutVars>
      </dgm:prSet>
      <dgm:spPr/>
    </dgm:pt>
    <dgm:pt modelId="{76FA8D7B-F4D6-4EB4-AABC-520C355BE75C}" type="pres">
      <dgm:prSet presAssocID="{B6AF404D-9CE7-48EB-AD22-97E252FEC862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79C2303-C464-4913-B44B-BECA07230013}" srcId="{08BD4892-F08D-4DC4-B676-8BFF8CB7009B}" destId="{9FC6E1EE-ED6F-40FE-8809-B6456335785F}" srcOrd="3" destOrd="0" parTransId="{9A88F76C-581D-469F-A677-A506A920A608}" sibTransId="{B6AF404D-9CE7-48EB-AD22-97E252FEC862}"/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4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3E6FDDD2-326D-4876-88DA-4E469CA60215}" type="presOf" srcId="{9FC6E1EE-ED6F-40FE-8809-B6456335785F}" destId="{62025550-619A-4C2E-9136-DF64EECCA174}" srcOrd="0" destOrd="0" presId="urn:microsoft.com/office/officeart/2005/8/layout/chevron1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00ED4A0F-E26D-48D3-A68B-F470D31180EB}" type="presParOf" srcId="{A1A2DF13-36E5-4399-86CC-5B68B74C45DD}" destId="{62025550-619A-4C2E-9136-DF64EECCA174}" srcOrd="6" destOrd="0" presId="urn:microsoft.com/office/officeart/2005/8/layout/chevron1"/>
    <dgm:cxn modelId="{0691ED9D-AE48-4505-9515-364ACE7F5379}" type="presParOf" srcId="{A1A2DF13-36E5-4399-86CC-5B68B74C45DD}" destId="{76FA8D7B-F4D6-4EB4-AABC-520C355BE75C}" srcOrd="7" destOrd="0" presId="urn:microsoft.com/office/officeart/2005/8/layout/chevron1"/>
    <dgm:cxn modelId="{D453486E-A8AE-4DA9-896F-F3ED3EAC8FFB}" type="presParOf" srcId="{A1A2DF13-36E5-4399-86CC-5B68B74C45DD}" destId="{986A3EA9-BB90-4520-8824-A25A1659EDE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Libro Diario</a:t>
          </a: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Libro Mayor</a:t>
          </a: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Balance</a:t>
          </a: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F22 Pro Pyme</a:t>
          </a: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4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4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4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3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D453486E-A8AE-4DA9-896F-F3ED3EAC8FFB}" type="presParOf" srcId="{A1A2DF13-36E5-4399-86CC-5B68B74C45DD}" destId="{986A3EA9-BB90-4520-8824-A25A1659EDE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2" y="363119"/>
          <a:ext cx="2254891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Contratos 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463471" y="363119"/>
        <a:ext cx="1327973" cy="926918"/>
      </dsp:txXfrm>
    </dsp:sp>
    <dsp:sp modelId="{53653DA0-376A-48E2-A5A5-5E5FC3872C18}">
      <dsp:nvSpPr>
        <dsp:cNvPr id="0" name=""/>
        <dsp:cNvSpPr/>
      </dsp:nvSpPr>
      <dsp:spPr>
        <a:xfrm>
          <a:off x="2023174" y="363119"/>
          <a:ext cx="3178774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Remuneraciones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2486633" y="363119"/>
        <a:ext cx="2251856" cy="926918"/>
      </dsp:txXfrm>
    </dsp:sp>
    <dsp:sp modelId="{4FE12654-4130-4732-B412-01841F84FE7F}">
      <dsp:nvSpPr>
        <dsp:cNvPr id="0" name=""/>
        <dsp:cNvSpPr/>
      </dsp:nvSpPr>
      <dsp:spPr>
        <a:xfrm>
          <a:off x="4970218" y="363119"/>
          <a:ext cx="249067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Liquidación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5433677" y="363119"/>
        <a:ext cx="1563758" cy="926918"/>
      </dsp:txXfrm>
    </dsp:sp>
    <dsp:sp modelId="{62025550-619A-4C2E-9136-DF64EECCA174}">
      <dsp:nvSpPr>
        <dsp:cNvPr id="0" name=""/>
        <dsp:cNvSpPr/>
      </dsp:nvSpPr>
      <dsp:spPr>
        <a:xfrm>
          <a:off x="7229165" y="363119"/>
          <a:ext cx="2274565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Previred</a:t>
          </a: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LRE</a:t>
          </a:r>
          <a:endParaRPr lang="es-CL" sz="2000" b="1" kern="1200" dirty="0"/>
        </a:p>
      </dsp:txBody>
      <dsp:txXfrm>
        <a:off x="7692624" y="363119"/>
        <a:ext cx="1347647" cy="926918"/>
      </dsp:txXfrm>
    </dsp:sp>
    <dsp:sp modelId="{986A3EA9-BB90-4520-8824-A25A1659EDEA}">
      <dsp:nvSpPr>
        <dsp:cNvPr id="0" name=""/>
        <dsp:cNvSpPr/>
      </dsp:nvSpPr>
      <dsp:spPr>
        <a:xfrm>
          <a:off x="9272001" y="363119"/>
          <a:ext cx="231729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Finiquito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9735460" y="363119"/>
        <a:ext cx="1390378" cy="926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510" y="264090"/>
          <a:ext cx="2736705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Diario</a:t>
          </a:r>
          <a:endParaRPr lang="es-CL" sz="2000" b="1" kern="1200" dirty="0"/>
        </a:p>
      </dsp:txBody>
      <dsp:txXfrm>
        <a:off x="563999" y="264090"/>
        <a:ext cx="1611728" cy="1124977"/>
      </dsp:txXfrm>
    </dsp:sp>
    <dsp:sp modelId="{53653DA0-376A-48E2-A5A5-5E5FC3872C18}">
      <dsp:nvSpPr>
        <dsp:cNvPr id="0" name=""/>
        <dsp:cNvSpPr/>
      </dsp:nvSpPr>
      <dsp:spPr>
        <a:xfrm>
          <a:off x="2456972" y="264090"/>
          <a:ext cx="3857999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Mayor</a:t>
          </a:r>
          <a:endParaRPr lang="es-CL" sz="2000" b="1" kern="1200" dirty="0"/>
        </a:p>
      </dsp:txBody>
      <dsp:txXfrm>
        <a:off x="3019461" y="264090"/>
        <a:ext cx="2733022" cy="1124977"/>
      </dsp:txXfrm>
    </dsp:sp>
    <dsp:sp modelId="{4FE12654-4130-4732-B412-01841F84FE7F}">
      <dsp:nvSpPr>
        <dsp:cNvPr id="0" name=""/>
        <dsp:cNvSpPr/>
      </dsp:nvSpPr>
      <dsp:spPr>
        <a:xfrm>
          <a:off x="6033726" y="264090"/>
          <a:ext cx="3022871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Balance</a:t>
          </a:r>
          <a:endParaRPr lang="es-CL" sz="2000" b="1" kern="1200" dirty="0"/>
        </a:p>
      </dsp:txBody>
      <dsp:txXfrm>
        <a:off x="6596215" y="264090"/>
        <a:ext cx="1897894" cy="1124977"/>
      </dsp:txXfrm>
    </dsp:sp>
    <dsp:sp modelId="{986A3EA9-BB90-4520-8824-A25A1659EDEA}">
      <dsp:nvSpPr>
        <dsp:cNvPr id="0" name=""/>
        <dsp:cNvSpPr/>
      </dsp:nvSpPr>
      <dsp:spPr>
        <a:xfrm>
          <a:off x="8775354" y="264090"/>
          <a:ext cx="2812444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F22 Pro Pyme</a:t>
          </a:r>
          <a:endParaRPr lang="es-CL" sz="2000" b="1" kern="1200" dirty="0"/>
        </a:p>
      </dsp:txBody>
      <dsp:txXfrm>
        <a:off x="9337843" y="264090"/>
        <a:ext cx="1687467" cy="1124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2A9E-4F1C-40E9-8AD2-0A7EAD6E7AEE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EF42C-BCAF-4244-B825-4520EAA626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837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481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790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267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76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354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959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7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49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7" name="Google Shape;77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6" name="Google Shape;76;p4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7" name="Google Shape;77;p41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78" name="Google Shape;78;p41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4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7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1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3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7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3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curso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tupartnercontable.cl/legislacion-laboral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s://tupartnercontable.cl/contabilidad-basica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pro-py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ubox.referralrock.com/l/1FERNANDASI3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hyperlink" Target="http://www.tupartnercontable.cl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mailto:fernanda@tupartnercontable.cl" TargetMode="Externa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i.cl/ayudas/renta/ayuda_corregir_obs/2023/A08.pdf" TargetMode="External"/><Relationship Id="rId7" Type="http://schemas.openxmlformats.org/officeDocument/2006/relationships/hyperlink" Target="https://www.sii.cl/ayudas/renta/ayuda_corregir_obs/2023/B91.pdf" TargetMode="External"/><Relationship Id="rId2" Type="http://schemas.openxmlformats.org/officeDocument/2006/relationships/hyperlink" Target="https://www.sii.cl/ayudas/ayudas_por_servicios/2200-ayuda_corregir_obs_2023-238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i.cl/ayudas/renta/ayuda_corregir_obs/2023/B74.pdf" TargetMode="External"/><Relationship Id="rId5" Type="http://schemas.openxmlformats.org/officeDocument/2006/relationships/hyperlink" Target="https://www.sii.cl/ayudas/renta/ayuda_corregir_obs/2023/B48.pdf" TargetMode="External"/><Relationship Id="rId4" Type="http://schemas.openxmlformats.org/officeDocument/2006/relationships/hyperlink" Target="https://www.sii.cl/ayudas/renta/ayuda_corregir_obs/2023/A122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i.cl/ayudas/renta/ayuda_corregir_obs/2023/A48.pdf" TargetMode="External"/><Relationship Id="rId2" Type="http://schemas.openxmlformats.org/officeDocument/2006/relationships/hyperlink" Target="https://www.sii.cl/ayudas/renta/ayuda_corregir_obs/2023/A1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i.cl/ayudas/renta/ayuda_corregir_obs/2023/A99.pdf" TargetMode="External"/><Relationship Id="rId4" Type="http://schemas.openxmlformats.org/officeDocument/2006/relationships/hyperlink" Target="https://www.sii.cl/ayudas/renta/ayuda_corregir_obs/2023/A58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B909DB6E-03C2-44BD-BD9B-EDF6561B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9" y="1044539"/>
            <a:ext cx="5221356" cy="3175782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/>
              <a:t>Día 8: </a:t>
            </a:r>
            <a:r>
              <a:rPr lang="es-CL" sz="4000" b="1" u="sng" dirty="0">
                <a:solidFill>
                  <a:srgbClr val="FFFFFF"/>
                </a:solidFill>
              </a:rPr>
              <a:t>Observaciones Operación Renta</a:t>
            </a:r>
            <a:endParaRPr lang="es-CL" sz="4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FAD1D3-293D-4274-A363-15532B9E0700}"/>
              </a:ext>
            </a:extLst>
          </p:cNvPr>
          <p:cNvSpPr txBox="1"/>
          <p:nvPr/>
        </p:nvSpPr>
        <p:spPr>
          <a:xfrm>
            <a:off x="473359" y="5164668"/>
            <a:ext cx="522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Presentada por: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Fernanda Silva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Contadora Auditora – Universidad de Chile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5020D38-49CF-4126-85F4-165FE6633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CE21430-4632-472D-BB90-72F88DC4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9" b="29843"/>
          <a:stretch/>
        </p:blipFill>
        <p:spPr>
          <a:xfrm>
            <a:off x="6801485" y="2147887"/>
            <a:ext cx="4806972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D683E4-958F-9AA1-4208-C399EA4B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1A313BF-1F62-19DB-08E6-EE82F8F0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s-ES" b="1" dirty="0"/>
              <a:t>Petición Administrativa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468486-A3AB-943F-6836-CF6857A9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21" y="1834314"/>
            <a:ext cx="9579429" cy="49546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95EB83-F504-DEB0-B34A-BD2D40A19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95" t="34538" r="13061" b="46227"/>
          <a:stretch/>
        </p:blipFill>
        <p:spPr>
          <a:xfrm>
            <a:off x="3834882" y="2995126"/>
            <a:ext cx="3163078" cy="29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F3D46-7A6F-8982-762F-0CB4AFB1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Declaraciones Juradas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C024F-DA7C-7E05-601E-044E0DB31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24B952-40D8-7D8F-F12D-57D4E0D7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4" y="2580378"/>
            <a:ext cx="4720811" cy="30167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167244-2D08-2528-86E1-4584B506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79" y="3417166"/>
            <a:ext cx="5008767" cy="12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4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E58E5-E7D8-3EF3-0A15-35432F0A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C3058-45AA-DC8E-5E81-E7128D7C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CB492F-DBFE-3F65-A81B-C8867CDC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6" y="2055792"/>
            <a:ext cx="11402728" cy="47853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186E68-AAA5-5AB0-B552-F17E20AD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5" y="5884332"/>
            <a:ext cx="10281265" cy="8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FE0B4-9B1F-0054-519C-03486F85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8FAF8-5284-0374-42C2-0CBD98F3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9AF839-6335-75A4-1939-F5FADFB9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7034"/>
            <a:ext cx="12192000" cy="31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95A1C-4309-2646-3561-BCA727E1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94E7D-144F-1A5B-9C48-1D4F1766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4DA248-2C4E-85AC-CDFA-C51813CE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632"/>
            <a:ext cx="12192000" cy="49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748CC-13C0-BA74-B132-E35D5E6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C1099-0BE3-633B-FC2B-AEF9A777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F8EBB5-635D-37E1-BDB4-A84C77EBA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2637"/>
            <a:ext cx="12192000" cy="19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5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4B529-456C-F030-541F-61927313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Rectificación declaraciones juradas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DDFB5-287D-A624-4571-D7D28385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9347E7-85CE-6B56-937F-F51CA28F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3738"/>
            <a:ext cx="12192000" cy="10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3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12165"/>
            <a:ext cx="5856587" cy="2283824"/>
          </a:xfrm>
        </p:spPr>
        <p:txBody>
          <a:bodyPr/>
          <a:lstStyle/>
          <a:p>
            <a:pPr algn="ctr"/>
            <a:r>
              <a:rPr lang="es-ES" b="1" dirty="0"/>
              <a:t>Cupón de descuento “</a:t>
            </a:r>
            <a:r>
              <a:rPr lang="es-ES" b="1" u="sng" dirty="0"/>
              <a:t>sueldo</a:t>
            </a:r>
            <a:r>
              <a:rPr lang="es-ES" b="1" dirty="0"/>
              <a:t>”</a:t>
            </a:r>
            <a:br>
              <a:rPr lang="es-ES" b="1" dirty="0"/>
            </a:br>
            <a:r>
              <a:rPr lang="es-ES" b="1" dirty="0"/>
              <a:t>60% de rebaja</a:t>
            </a:r>
            <a:endParaRPr lang="es-CL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14E7387-F1E0-E098-79B7-2E71C3B7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4922" y="3774971"/>
            <a:ext cx="2755461" cy="723437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Sólo HOY en los cursos</a:t>
            </a:r>
            <a:endParaRPr lang="es-CL" sz="1100" b="1" u="sng" dirty="0">
              <a:solidFill>
                <a:schemeClr val="tx1"/>
              </a:solidFill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873224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184466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https://tupartnercontable.cl/cursos/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LEGISLACIÓN LABORAL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40200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LEGISLACIÓN LABORAL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CONTABILIDAD BÁSICA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15776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CONTABILIDAD BÁSICA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3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BBC09-ABD9-4488-ABE4-35CCBADA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Contenido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72DB03-6D6A-4105-B0A9-4771300E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214694"/>
            <a:ext cx="8761412" cy="4643306"/>
          </a:xfrm>
        </p:spPr>
        <p:txBody>
          <a:bodyPr>
            <a:normAutofit/>
          </a:bodyPr>
          <a:lstStyle/>
          <a:p>
            <a:r>
              <a:rPr lang="es-ES" dirty="0"/>
              <a:t>Observaciones comunes F22 empresa</a:t>
            </a:r>
          </a:p>
          <a:p>
            <a:r>
              <a:rPr lang="es-ES" dirty="0"/>
              <a:t>Observaciones comunes F22 personal</a:t>
            </a:r>
          </a:p>
          <a:p>
            <a:r>
              <a:rPr lang="es-ES" dirty="0"/>
              <a:t>Rectificación F22</a:t>
            </a:r>
          </a:p>
          <a:p>
            <a:r>
              <a:rPr lang="es-ES" dirty="0"/>
              <a:t>Petición administrativa</a:t>
            </a:r>
          </a:p>
          <a:p>
            <a:r>
              <a:rPr lang="es-ES" dirty="0"/>
              <a:t>Observaciones comunes declaraciones juradas</a:t>
            </a:r>
          </a:p>
          <a:p>
            <a:r>
              <a:rPr lang="es-ES" dirty="0"/>
              <a:t>Rectificación declaraciones juradas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57A06BE-8ECD-38B9-8B94-D2E8568CC259}"/>
              </a:ext>
            </a:extLst>
          </p:cNvPr>
          <p:cNvSpPr txBox="1">
            <a:spLocks/>
          </p:cNvSpPr>
          <p:nvPr/>
        </p:nvSpPr>
        <p:spPr>
          <a:xfrm>
            <a:off x="6300596" y="2214694"/>
            <a:ext cx="8761412" cy="46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79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917238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100000"/>
              <a:buFont typeface="Century Gothic"/>
              <a:buNone/>
            </a:pPr>
            <a:r>
              <a:rPr lang="es-ES" b="1" dirty="0">
                <a:solidFill>
                  <a:srgbClr val="EBEBEB"/>
                </a:solidFill>
              </a:rPr>
              <a:t>Curso OPERACIÓN RENTA PRO PYME</a:t>
            </a:r>
            <a:endParaRPr b="1" dirty="0">
              <a:solidFill>
                <a:srgbClr val="EBEBEB"/>
              </a:solidFill>
            </a:endParaRPr>
          </a:p>
        </p:txBody>
      </p:sp>
      <p:grpSp>
        <p:nvGrpSpPr>
          <p:cNvPr id="843" name="Google Shape;843;p33"/>
          <p:cNvGrpSpPr/>
          <p:nvPr/>
        </p:nvGrpSpPr>
        <p:grpSpPr>
          <a:xfrm>
            <a:off x="116179" y="2386201"/>
            <a:ext cx="12001351" cy="1291697"/>
            <a:chOff x="675" y="76138"/>
            <a:chExt cx="12001351" cy="1291697"/>
          </a:xfrm>
        </p:grpSpPr>
        <p:sp>
          <p:nvSpPr>
            <p:cNvPr id="844" name="Google Shape;844;p33"/>
            <p:cNvSpPr/>
            <p:nvPr/>
          </p:nvSpPr>
          <p:spPr>
            <a:xfrm>
              <a:off x="675" y="76138"/>
              <a:ext cx="3142279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 txBox="1"/>
            <p:nvPr/>
          </p:nvSpPr>
          <p:spPr>
            <a:xfrm>
              <a:off x="646524" y="76138"/>
              <a:ext cx="1850582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Requisitos e Ingresos</a:t>
              </a: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820030" y="76138"/>
              <a:ext cx="318729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 txBox="1"/>
            <p:nvPr/>
          </p:nvSpPr>
          <p:spPr>
            <a:xfrm>
              <a:off x="3455940" y="76138"/>
              <a:ext cx="189559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Egresos y Resultado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5684400" y="76138"/>
              <a:ext cx="347085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 txBox="1"/>
            <p:nvPr/>
          </p:nvSpPr>
          <p:spPr>
            <a:xfrm>
              <a:off x="6330249" y="76138"/>
              <a:ext cx="217915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F22, CPTS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8832331" y="76138"/>
              <a:ext cx="3169695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 txBox="1"/>
            <p:nvPr/>
          </p:nvSpPr>
          <p:spPr>
            <a:xfrm>
              <a:off x="9478180" y="76138"/>
              <a:ext cx="1877998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DDJJ y F22 socio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52" name="Google Shape;852;p33"/>
          <p:cNvGrpSpPr/>
          <p:nvPr/>
        </p:nvGrpSpPr>
        <p:grpSpPr>
          <a:xfrm>
            <a:off x="2060858" y="3736558"/>
            <a:ext cx="8266483" cy="2332170"/>
            <a:chOff x="4191" y="66114"/>
            <a:chExt cx="8266483" cy="2129521"/>
          </a:xfrm>
        </p:grpSpPr>
        <p:sp>
          <p:nvSpPr>
            <p:cNvPr id="853" name="Google Shape;853;p33"/>
            <p:cNvSpPr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 txBox="1"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clases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 txBox="1"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120 minutos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 txBox="1"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Personalizadas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 txBox="1"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Pocos cupos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 txBox="1"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Grabadas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 txBox="1"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Todo el material visto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69" name="Google Shape;869;p33"/>
          <p:cNvSpPr txBox="1"/>
          <p:nvPr/>
        </p:nvSpPr>
        <p:spPr>
          <a:xfrm>
            <a:off x="538655" y="6068728"/>
            <a:ext cx="11114689" cy="9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s-ES" sz="18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detalles del curso OPERACIÓN RENTA PRO PYME</a:t>
            </a:r>
            <a:endParaRPr sz="1800" b="0" i="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164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56" y="1468936"/>
            <a:ext cx="5029774" cy="3920128"/>
          </a:xfrm>
        </p:spPr>
        <p:txBody>
          <a:bodyPr/>
          <a:lstStyle/>
          <a:p>
            <a:pPr algn="ctr"/>
            <a:r>
              <a:rPr lang="es-ES" b="1" dirty="0"/>
              <a:t>Software </a:t>
            </a:r>
            <a:r>
              <a:rPr lang="es-ES" b="1" dirty="0" err="1"/>
              <a:t>Nubox</a:t>
            </a:r>
            <a:endParaRPr lang="es-CL" b="1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975965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287208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Cotiza con mi enlace aquí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39" name="Google Shape;93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47" name="Google Shape;947;p3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8" name="Google Shape;948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ES" sz="3600" b="1"/>
              <a:t>Muchas gracias por tu atención </a:t>
            </a:r>
            <a:endParaRPr/>
          </a:p>
        </p:txBody>
      </p:sp>
      <p:sp>
        <p:nvSpPr>
          <p:cNvPr id="950" name="Google Shape;950;p36"/>
          <p:cNvSpPr txBox="1"/>
          <p:nvPr/>
        </p:nvSpPr>
        <p:spPr>
          <a:xfrm>
            <a:off x="6010809" y="2111101"/>
            <a:ext cx="5211979" cy="45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Fernanda Silva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Contadora Auditora – Universidad de Chile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+56932540586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fernanda@tupartnercontable.cl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@tupartnercontable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</a:t>
            </a:r>
            <a:r>
              <a:rPr lang="es-ES" sz="1800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www.tupartnercontable.cl</a:t>
            </a:r>
            <a:endParaRPr sz="18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1" name="Google Shape;951;p36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22400" t="9948" r="20646" b="10009"/>
          <a:stretch/>
        </p:blipFill>
        <p:spPr>
          <a:xfrm>
            <a:off x="5541073" y="3738186"/>
            <a:ext cx="480098" cy="5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6" descr="Logotipo, Icon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5670" y="4874959"/>
            <a:ext cx="375619" cy="3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6" descr="Forma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68" y="4361825"/>
            <a:ext cx="428962" cy="31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6" descr="Logotipo, Icon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6011" y="5410127"/>
            <a:ext cx="375620" cy="3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6" descr="Logotipo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 l="29759" t="29194" r="28151" b="36416"/>
          <a:stretch/>
        </p:blipFill>
        <p:spPr>
          <a:xfrm>
            <a:off x="5546422" y="5879094"/>
            <a:ext cx="434798" cy="45989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6" name="Google Shape;956;p36" descr="Logotipo&#10;&#10;Descripción generada automá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1592" y="815223"/>
            <a:ext cx="52993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54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107DD-23E6-694D-48BB-1BF77773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FEBB5-D32C-DD75-2044-37D997D8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9106B0-7BB0-2486-173C-710124FE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6" y="2525608"/>
            <a:ext cx="5002156" cy="35720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FE5DB5-191D-936E-92FC-1778185E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5562"/>
            <a:ext cx="5423173" cy="29668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9B415C-98F5-5F2F-C708-6D22CD14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307" y="4773075"/>
            <a:ext cx="4088558" cy="19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948D1-D487-9D46-42AB-C7296DF1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71B09-64F1-6F59-443D-DB91E2CC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2330D0-050A-C706-6E69-B1EBD8DE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687"/>
            <a:ext cx="12192000" cy="5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CD012-0F85-CBB1-D3DA-090091EC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s-CL" b="1" dirty="0"/>
              <a:t>Observaciones comunes F22 empresa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D5C3F-4CE2-3DBD-DF26-E253EAB9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4" y="2603500"/>
            <a:ext cx="11065267" cy="341630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Listado completo de observaciones</a:t>
            </a:r>
            <a:endParaRPr lang="es-ES" dirty="0">
              <a:solidFill>
                <a:schemeClr val="tx2"/>
              </a:solidFill>
            </a:endParaRPr>
          </a:p>
          <a:p>
            <a:pPr lvl="1"/>
            <a:r>
              <a:rPr lang="es-E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A08</a:t>
            </a:r>
            <a:r>
              <a:rPr lang="es-ES" dirty="0"/>
              <a:t>: Control a contribuyentes de 1ra Categoría, que no declaran ingresos en RLI que declaran ingresos según F29 e información de terceros.</a:t>
            </a:r>
          </a:p>
          <a:p>
            <a:pPr lvl="1"/>
            <a:r>
              <a:rPr lang="es-E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A122</a:t>
            </a:r>
            <a:r>
              <a:rPr lang="es-ES" dirty="0"/>
              <a:t>: CONTROL DE LO DECLARADO COMO PÉRDIDAS DE EJERCICIOS ANTERIORES EN EL F22.</a:t>
            </a:r>
          </a:p>
          <a:p>
            <a:pPr lvl="1"/>
            <a:r>
              <a:rPr lang="es-E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B48</a:t>
            </a:r>
            <a:r>
              <a:rPr lang="es-ES" dirty="0"/>
              <a:t>: Control beneficio Art. 14 letra E) de la LIR para régimen artículo 14 letra A</a:t>
            </a:r>
          </a:p>
          <a:p>
            <a:pPr lvl="1"/>
            <a:r>
              <a:rPr lang="es-ES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B74</a:t>
            </a:r>
            <a:r>
              <a:rPr lang="es-ES" dirty="0"/>
              <a:t>: CONTROL DEL BENEFICIO DE INCENTIVO AL AHORRO PARA REGIMEN ART.14 LETRA D) NRO.3</a:t>
            </a:r>
          </a:p>
          <a:p>
            <a:pPr lvl="1"/>
            <a:r>
              <a:rPr lang="es-ES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B91</a:t>
            </a:r>
            <a:r>
              <a:rPr lang="es-ES" dirty="0"/>
              <a:t>: CONTROL DE ADQUISION DE BIENES DEL ACTIVO FIJO DECLARADAS EN F22 POR CONTRIBUYENTES ACOGIDOS AL RÉGIMEN DE LA LETRA D) </a:t>
            </a:r>
            <a:r>
              <a:rPr lang="es-ES" dirty="0" err="1"/>
              <a:t>Nº</a:t>
            </a:r>
            <a:r>
              <a:rPr lang="es-ES" dirty="0"/>
              <a:t> 8 ART. 14.</a:t>
            </a:r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3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7BBD6-AB50-B4D1-1045-079949C9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Observaciones comunes F22 personal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B8B9E-0117-3817-266A-0D756A584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A18</a:t>
            </a:r>
            <a:r>
              <a:rPr lang="es-ES" dirty="0"/>
              <a:t>: CONTROL DE LA TRIBUTACIÓN DE RENTAS PROVENIENTES DE ARRIENDOS DE BIENES RAICES AGRICOLAS Y NO AGRICOLAS OBTENIDAS POR PERSONAS NATURALES Y EMPRESARIOS INDIVIDUALES. (Corregible por Internet)</a:t>
            </a:r>
          </a:p>
          <a:p>
            <a:r>
              <a:rPr lang="es-E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A48</a:t>
            </a:r>
            <a:r>
              <a:rPr lang="es-ES" dirty="0"/>
              <a:t>: Control de retenciones declaradas en el Recuadro N°1 por contribuyentes del Art. 42 N°2 y 48 de la LIR. (Corregible por Internet)</a:t>
            </a:r>
          </a:p>
          <a:p>
            <a:r>
              <a:rPr lang="es-E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A58: </a:t>
            </a:r>
            <a:r>
              <a:rPr lang="es-ES" dirty="0"/>
              <a:t>Control de rentas por concepto de honorarios y remuneraciones de director de S.A.</a:t>
            </a:r>
          </a:p>
          <a:p>
            <a:r>
              <a:rPr lang="es-E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Observación A99: </a:t>
            </a:r>
            <a:r>
              <a:rPr lang="es-ES" dirty="0"/>
              <a:t>Control del crédito por Contribuciones de Bienes Raíces rebajado en contra del Impuesto de Primera Categoría de las Rentas Efectivas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847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C0192-C127-3206-4BCE-E0E74805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Rectificar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699C8-1FAC-3525-0166-AA29C435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1370C8-1B2C-A514-FA55-744BC852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83" y="2603500"/>
            <a:ext cx="88106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33047-7DA3-2014-B39A-01471130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Petición Administrativa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1B69A9-EB0B-BAC4-B382-67C4F1D1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E01BFF-D3F7-D5A1-CD62-25BBABF2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16" y="1585948"/>
            <a:ext cx="5582686" cy="27885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D7080DD-C836-BE6D-CCF2-EB5C2B2B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82" y="4707562"/>
            <a:ext cx="6987753" cy="20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D683E4-958F-9AA1-4208-C399EA4B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1A313BF-1F62-19DB-08E6-EE82F8F0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s-ES" b="1" dirty="0"/>
              <a:t>Petición Administrativa</a:t>
            </a:r>
            <a:endParaRPr lang="es-CL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AA831A-B391-D5BF-1760-477A1484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53" y="2926914"/>
            <a:ext cx="9939263" cy="21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1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448</Words>
  <Application>Microsoft Office PowerPoint</Application>
  <PresentationFormat>Panorámica</PresentationFormat>
  <Paragraphs>81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Noto Sans Symbols</vt:lpstr>
      <vt:lpstr>Wingdings 3</vt:lpstr>
      <vt:lpstr>Sala de reuniones Ion</vt:lpstr>
      <vt:lpstr>Sala de reuniones Ion</vt:lpstr>
      <vt:lpstr>Sala de reuniones Ion</vt:lpstr>
      <vt:lpstr>Día 8: Observaciones Operación Renta</vt:lpstr>
      <vt:lpstr>Contenido</vt:lpstr>
      <vt:lpstr>Presentación de PowerPoint</vt:lpstr>
      <vt:lpstr>Presentación de PowerPoint</vt:lpstr>
      <vt:lpstr>Observaciones comunes F22 empresa</vt:lpstr>
      <vt:lpstr>Observaciones comunes F22 personal</vt:lpstr>
      <vt:lpstr>Rectificar</vt:lpstr>
      <vt:lpstr>Petición Administrativa</vt:lpstr>
      <vt:lpstr>Petición Administrativa</vt:lpstr>
      <vt:lpstr>Petición Administrativa</vt:lpstr>
      <vt:lpstr>Declaraciones Juradas</vt:lpstr>
      <vt:lpstr>Presentación de PowerPoint</vt:lpstr>
      <vt:lpstr>Presentación de PowerPoint</vt:lpstr>
      <vt:lpstr>Presentación de PowerPoint</vt:lpstr>
      <vt:lpstr>Presentación de PowerPoint</vt:lpstr>
      <vt:lpstr>Rectificación declaraciones juradas</vt:lpstr>
      <vt:lpstr>Cupón de descuento “sueldo” 60% de rebaja</vt:lpstr>
      <vt:lpstr>Curso LEGISLACIÓN LABORAL</vt:lpstr>
      <vt:lpstr>Curso CONTABILIDAD BÁSICA</vt:lpstr>
      <vt:lpstr>Curso OPERACIÓN RENTA PRO PYME</vt:lpstr>
      <vt:lpstr>Software Nubox</vt:lpstr>
      <vt:lpstr>Muchas gracias por tu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Obligaciones Tributarias Mensuales Parte 1:  Declaración Mensual de Impuestos</dc:title>
  <dc:creator>Fernanda Elena Silva GonzÃ¡lez</dc:creator>
  <cp:lastModifiedBy>Fernanda Elena Silva GonzÃ¡lez</cp:lastModifiedBy>
  <cp:revision>18</cp:revision>
  <dcterms:created xsi:type="dcterms:W3CDTF">2020-12-10T19:39:23Z</dcterms:created>
  <dcterms:modified xsi:type="dcterms:W3CDTF">2023-05-31T16:02:44Z</dcterms:modified>
</cp:coreProperties>
</file>